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9" r:id="rId3"/>
    <p:sldId id="325" r:id="rId4"/>
    <p:sldId id="327" r:id="rId5"/>
    <p:sldId id="310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65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8B6F-BB26-4180-A20F-122AAD7A474A}" type="datetimeFigureOut">
              <a:rPr lang="fr-FR" smtClean="0"/>
              <a:t>15/10/2014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2F88-C042-4169-A198-C2D210B05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3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C59598-547D-4EDB-9C3E-97ADF6784CC4}" type="datetime1">
              <a:rPr lang="fr-FR" smtClean="0"/>
              <a:t>15/10/2014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DF55-11D1-40B7-9D99-52ADA11543CC}" type="datetime1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B92D-39E8-4E95-AA5B-03A29AF54360}" type="datetime1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A95AAC-FB82-4536-8B28-ADD8BD6FC515}" type="datetime1">
              <a:rPr lang="fr-FR" smtClean="0"/>
              <a:t>15/10/2014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8572FE-8968-4FD4-AC97-42C1F54EDCAD}" type="datetime1">
              <a:rPr lang="fr-FR" smtClean="0"/>
              <a:t>15/10/2014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E808F-ACE3-4C16-A88D-6DF0B650655D}" type="datetime1">
              <a:rPr lang="fr-FR" smtClean="0"/>
              <a:t>15/10/2014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6617-4F45-49CF-A4C6-07A67883DCE8}" type="datetime1">
              <a:rPr lang="fr-FR" smtClean="0"/>
              <a:t>15/10/2014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52E89-C5A2-4338-B88A-6F82BC3C4D6E}" type="datetime1">
              <a:rPr lang="fr-FR" smtClean="0"/>
              <a:t>15/10/2014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3B08-DE05-496E-A5C5-D79A8935F193}" type="datetime1">
              <a:rPr lang="fr-FR" smtClean="0"/>
              <a:t>15/10/2014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A4CA61-D9C3-45DF-82BD-C091A16A9A67}" type="datetime1">
              <a:rPr lang="fr-FR" smtClean="0"/>
              <a:t>15/10/2014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49D11F-DE99-4B81-9341-42F387460320}" type="datetime1">
              <a:rPr lang="fr-FR" smtClean="0"/>
              <a:t>15/10/2014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155AF3-04CE-4757-BA8B-A6F75F0275E3}" type="datetime1">
              <a:rPr lang="fr-FR" smtClean="0"/>
              <a:t>15/10/2014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99A84A-01A1-44ED-94BD-1355473C2CD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2780928"/>
            <a:ext cx="6172200" cy="1894362"/>
          </a:xfrm>
        </p:spPr>
        <p:txBody>
          <a:bodyPr>
            <a:normAutofit/>
          </a:bodyPr>
          <a:lstStyle/>
          <a:p>
            <a:r>
              <a:rPr lang="fr-FR" sz="4400" dirty="0" smtClean="0"/>
              <a:t>eTwinning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4660050"/>
            <a:ext cx="6172200" cy="13716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 </a:t>
            </a:r>
            <a:r>
              <a:rPr lang="fr-FR" sz="2800" dirty="0"/>
              <a:t>Professional  Network for </a:t>
            </a:r>
            <a:r>
              <a:rPr lang="fr-FR" sz="2800" dirty="0" err="1"/>
              <a:t>European</a:t>
            </a:r>
            <a:r>
              <a:rPr lang="fr-FR" sz="2800" dirty="0"/>
              <a:t> </a:t>
            </a:r>
            <a:r>
              <a:rPr lang="fr-FR" sz="2800" dirty="0" err="1"/>
              <a:t>Teachers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08720"/>
            <a:ext cx="3896189" cy="26564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68481"/>
            <a:ext cx="1403432" cy="4008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8" y="6237312"/>
            <a:ext cx="1079203" cy="4179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88" y="6309320"/>
            <a:ext cx="1290055" cy="373028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EE9B-2FCA-4F19-98F6-1D5F09A5C9BA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0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pPr lvl="0"/>
            <a:r>
              <a:rPr lang="fr-FR" dirty="0" smtClean="0"/>
              <a:t>« </a:t>
            </a:r>
            <a:r>
              <a:rPr lang="fr-FR" dirty="0" err="1" smtClean="0"/>
              <a:t>Teachers</a:t>
            </a:r>
            <a:r>
              <a:rPr lang="fr-FR" dirty="0" smtClean="0"/>
              <a:t>’ </a:t>
            </a:r>
            <a:r>
              <a:rPr lang="fr-FR" dirty="0" err="1" smtClean="0"/>
              <a:t>Rooms</a:t>
            </a:r>
            <a:r>
              <a:rPr lang="fr-FR" dirty="0" smtClean="0"/>
              <a:t> » to engage </a:t>
            </a:r>
            <a:r>
              <a:rPr lang="fr-FR" dirty="0" err="1"/>
              <a:t>w</a:t>
            </a:r>
            <a:r>
              <a:rPr lang="fr-FR" dirty="0" err="1" smtClean="0"/>
              <a:t>ith</a:t>
            </a:r>
            <a:r>
              <a:rPr lang="fr-FR" dirty="0" smtClean="0"/>
              <a:t> </a:t>
            </a:r>
            <a:r>
              <a:rPr lang="fr-FR" dirty="0" err="1"/>
              <a:t>o</a:t>
            </a:r>
            <a:r>
              <a:rPr lang="fr-FR" dirty="0" err="1" smtClean="0"/>
              <a:t>ther</a:t>
            </a:r>
            <a:r>
              <a:rPr lang="fr-FR" dirty="0" smtClean="0"/>
              <a:t> </a:t>
            </a:r>
            <a:r>
              <a:rPr lang="fr-FR" dirty="0" err="1"/>
              <a:t>t</a:t>
            </a:r>
            <a:r>
              <a:rPr lang="fr-FR" dirty="0" err="1" smtClean="0"/>
              <a:t>eachers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71" y="1412776"/>
            <a:ext cx="8189585" cy="489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2AAD3A-A7B8-48E4-9B74-F2DB9B34CEC7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pPr lvl="0"/>
            <a:r>
              <a:rPr lang="fr-FR" dirty="0" err="1" smtClean="0"/>
              <a:t>Register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Project </a:t>
            </a:r>
            <a:endParaRPr lang="fr-FR" dirty="0"/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87" y="1484784"/>
            <a:ext cx="8682485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6A60AB-62F7-42E8-8FDE-80F34BE2501F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94122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The Twinspace : a </a:t>
            </a:r>
            <a:r>
              <a:rPr lang="fr-FR" dirty="0" err="1" smtClean="0"/>
              <a:t>secure</a:t>
            </a:r>
            <a:r>
              <a:rPr lang="fr-FR" dirty="0" smtClean="0"/>
              <a:t> </a:t>
            </a:r>
            <a:r>
              <a:rPr lang="fr-FR" dirty="0" smtClean="0"/>
              <a:t>collaborative </a:t>
            </a:r>
            <a:r>
              <a:rPr lang="fr-FR" dirty="0" err="1" smtClean="0"/>
              <a:t>platform</a:t>
            </a:r>
            <a:r>
              <a:rPr lang="fr-FR" dirty="0" smtClean="0"/>
              <a:t> for </a:t>
            </a:r>
            <a:r>
              <a:rPr lang="fr-FR" dirty="0" err="1" smtClean="0"/>
              <a:t>projects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93CC86-1AF3-423A-954D-6CEE4819596D}" type="datetime1">
              <a:rPr lang="fr-FR" smtClean="0"/>
              <a:t>15/10/2014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5" y="1340768"/>
            <a:ext cx="846944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7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eTwinning help </a:t>
            </a:r>
            <a:r>
              <a:rPr lang="fr-FR" dirty="0" err="1" smtClean="0"/>
              <a:t>teachers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project-based</a:t>
            </a:r>
            <a:r>
              <a:rPr lang="fr-FR" dirty="0" smtClean="0"/>
              <a:t> </a:t>
            </a:r>
            <a:r>
              <a:rPr lang="fr-FR" dirty="0" err="1" smtClean="0"/>
              <a:t>pedagogy</a:t>
            </a:r>
            <a:r>
              <a:rPr lang="fr-FR" dirty="0"/>
              <a:t> </a:t>
            </a:r>
            <a:r>
              <a:rPr lang="fr-FR" dirty="0" smtClean="0"/>
              <a:t> and ICT </a:t>
            </a:r>
            <a:r>
              <a:rPr lang="fr-FR" dirty="0" err="1" smtClean="0"/>
              <a:t>tools</a:t>
            </a:r>
            <a:r>
              <a:rPr lang="fr-FR" dirty="0" smtClean="0"/>
              <a:t>: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/>
              <a:t>Change </a:t>
            </a:r>
            <a:r>
              <a:rPr lang="fr-FR" dirty="0" err="1"/>
              <a:t>teaching</a:t>
            </a:r>
            <a:r>
              <a:rPr lang="fr-FR" dirty="0"/>
              <a:t> habits, </a:t>
            </a:r>
            <a:r>
              <a:rPr lang="fr-FR" dirty="0" err="1"/>
              <a:t>classroom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</a:t>
            </a:r>
          </a:p>
          <a:p>
            <a:r>
              <a:rPr lang="fr-FR" dirty="0" err="1" smtClean="0"/>
              <a:t>Integrate</a:t>
            </a:r>
            <a:r>
              <a:rPr lang="fr-FR" dirty="0" smtClean="0"/>
              <a:t> </a:t>
            </a:r>
            <a:r>
              <a:rPr lang="fr-FR" dirty="0"/>
              <a:t>ICT </a:t>
            </a:r>
            <a:r>
              <a:rPr lang="fr-FR" dirty="0" err="1" smtClean="0"/>
              <a:t>naturally</a:t>
            </a:r>
            <a:endParaRPr lang="fr-FR" dirty="0"/>
          </a:p>
          <a:p>
            <a:r>
              <a:rPr lang="fr-FR" dirty="0" smtClean="0"/>
              <a:t>Use </a:t>
            </a:r>
            <a:r>
              <a:rPr lang="fr-FR" dirty="0" err="1" smtClean="0"/>
              <a:t>language</a:t>
            </a:r>
            <a:r>
              <a:rPr lang="fr-FR" dirty="0" smtClean="0"/>
              <a:t> as </a:t>
            </a:r>
            <a:r>
              <a:rPr lang="fr-FR" dirty="0"/>
              <a:t>a </a:t>
            </a:r>
            <a:r>
              <a:rPr lang="fr-FR" dirty="0" smtClean="0"/>
              <a:t>communication </a:t>
            </a:r>
            <a:r>
              <a:rPr lang="fr-FR" dirty="0" err="1" smtClean="0"/>
              <a:t>tool</a:t>
            </a:r>
            <a:r>
              <a:rPr lang="fr-FR" dirty="0" smtClean="0"/>
              <a:t>  </a:t>
            </a:r>
            <a:endParaRPr lang="fr-FR" dirty="0"/>
          </a:p>
          <a:p>
            <a:r>
              <a:rPr lang="fr-FR" dirty="0"/>
              <a:t>Open </a:t>
            </a:r>
            <a:r>
              <a:rPr lang="fr-FR" dirty="0" err="1"/>
              <a:t>classroom</a:t>
            </a:r>
            <a:r>
              <a:rPr lang="fr-FR" dirty="0"/>
              <a:t> up to </a:t>
            </a:r>
            <a:r>
              <a:rPr lang="fr-FR" dirty="0" smtClean="0"/>
              <a:t>Europe</a:t>
            </a:r>
          </a:p>
          <a:p>
            <a:r>
              <a:rPr lang="fr-FR" dirty="0" err="1" smtClean="0"/>
              <a:t>Interdisciplinary</a:t>
            </a:r>
            <a:r>
              <a:rPr lang="fr-FR" dirty="0" smtClean="0"/>
              <a:t> and cross-</a:t>
            </a:r>
            <a:r>
              <a:rPr lang="fr-FR" dirty="0" err="1" smtClean="0"/>
              <a:t>curricular</a:t>
            </a:r>
            <a:r>
              <a:rPr lang="fr-FR" dirty="0" smtClean="0"/>
              <a:t> </a:t>
            </a:r>
            <a:r>
              <a:rPr lang="fr-FR" dirty="0" err="1" smtClean="0"/>
              <a:t>teaching</a:t>
            </a:r>
            <a:r>
              <a:rPr lang="fr-FR" dirty="0" smtClean="0"/>
              <a:t>… </a:t>
            </a:r>
            <a:r>
              <a:rPr lang="fr-FR" dirty="0"/>
              <a:t>open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classroom</a:t>
            </a:r>
            <a:r>
              <a:rPr lang="fr-FR" dirty="0"/>
              <a:t> up to the </a:t>
            </a:r>
            <a:r>
              <a:rPr lang="fr-FR" dirty="0" err="1"/>
              <a:t>rest</a:t>
            </a:r>
            <a:r>
              <a:rPr lang="fr-FR" dirty="0"/>
              <a:t> of the </a:t>
            </a:r>
            <a:r>
              <a:rPr lang="fr-FR" dirty="0" err="1" smtClean="0"/>
              <a:t>school</a:t>
            </a:r>
            <a:r>
              <a:rPr lang="fr-FR" dirty="0" smtClean="0"/>
              <a:t> !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F12310-0C94-4394-BBDE-1EB7B37EBC46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eTwinning </a:t>
            </a:r>
            <a:r>
              <a:rPr lang="fr-FR" dirty="0" err="1" smtClean="0"/>
              <a:t>projects</a:t>
            </a:r>
            <a:r>
              <a:rPr lang="fr-FR" dirty="0" smtClean="0"/>
              <a:t> help </a:t>
            </a:r>
            <a:r>
              <a:rPr lang="fr-FR" dirty="0" err="1" smtClean="0"/>
              <a:t>pupils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Be </a:t>
            </a:r>
            <a:r>
              <a:rPr lang="fr-FR" dirty="0" err="1" smtClean="0"/>
              <a:t>engaged</a:t>
            </a:r>
            <a:r>
              <a:rPr lang="fr-FR" dirty="0" smtClean="0"/>
              <a:t>, </a:t>
            </a:r>
            <a:r>
              <a:rPr lang="fr-FR" dirty="0" err="1" smtClean="0"/>
              <a:t>feel</a:t>
            </a:r>
            <a:r>
              <a:rPr lang="fr-FR" dirty="0" smtClean="0"/>
              <a:t> </a:t>
            </a:r>
            <a:r>
              <a:rPr lang="fr-FR" dirty="0" err="1" smtClean="0"/>
              <a:t>empowered</a:t>
            </a:r>
            <a:r>
              <a:rPr lang="fr-FR" dirty="0" smtClean="0"/>
              <a:t>  </a:t>
            </a:r>
          </a:p>
          <a:p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 smtClean="0"/>
              <a:t>autonomy</a:t>
            </a:r>
            <a:r>
              <a:rPr lang="fr-FR" dirty="0" smtClean="0"/>
              <a:t> and planning </a:t>
            </a:r>
            <a:r>
              <a:rPr lang="fr-FR" dirty="0" err="1"/>
              <a:t>skills</a:t>
            </a:r>
            <a:endParaRPr lang="fr-FR" dirty="0"/>
          </a:p>
          <a:p>
            <a:r>
              <a:rPr lang="fr-FR" dirty="0" smtClean="0"/>
              <a:t>Use </a:t>
            </a:r>
            <a:r>
              <a:rPr lang="fr-FR" dirty="0" err="1" smtClean="0"/>
              <a:t>language</a:t>
            </a:r>
            <a:r>
              <a:rPr lang="fr-FR" dirty="0" smtClean="0"/>
              <a:t> in real situations </a:t>
            </a:r>
          </a:p>
          <a:p>
            <a:r>
              <a:rPr lang="fr-FR" dirty="0" err="1"/>
              <a:t>Build</a:t>
            </a:r>
            <a:r>
              <a:rPr lang="fr-FR" dirty="0"/>
              <a:t> ICT </a:t>
            </a:r>
            <a:r>
              <a:rPr lang="fr-FR" dirty="0" err="1"/>
              <a:t>skills</a:t>
            </a:r>
            <a:r>
              <a:rPr lang="fr-FR" dirty="0"/>
              <a:t> </a:t>
            </a:r>
          </a:p>
          <a:p>
            <a:r>
              <a:rPr lang="fr-FR" dirty="0" smtClean="0"/>
              <a:t>Be </a:t>
            </a:r>
            <a:r>
              <a:rPr lang="fr-FR" dirty="0"/>
              <a:t>more </a:t>
            </a:r>
            <a:r>
              <a:rPr lang="fr-FR" dirty="0" err="1"/>
              <a:t>aware</a:t>
            </a:r>
            <a:r>
              <a:rPr lang="fr-FR" dirty="0"/>
              <a:t> of life in </a:t>
            </a:r>
            <a:r>
              <a:rPr lang="fr-FR" dirty="0" err="1"/>
              <a:t>other</a:t>
            </a:r>
            <a:r>
              <a:rPr lang="fr-FR" dirty="0"/>
              <a:t> parts of Europe</a:t>
            </a:r>
          </a:p>
          <a:p>
            <a:r>
              <a:rPr lang="fr-FR" dirty="0" err="1" smtClean="0"/>
              <a:t>Make</a:t>
            </a:r>
            <a:r>
              <a:rPr lang="fr-FR" dirty="0" smtClean="0"/>
              <a:t> connections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subjects</a:t>
            </a:r>
            <a:r>
              <a:rPr lang="fr-FR" dirty="0" smtClean="0"/>
              <a:t> areas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B9D46E-B2E3-4488-A6AF-819E5FBF2525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Professional </a:t>
            </a:r>
            <a:r>
              <a:rPr lang="fr-FR" dirty="0" err="1" smtClean="0"/>
              <a:t>Development</a:t>
            </a:r>
            <a:r>
              <a:rPr lang="fr-FR" dirty="0" smtClean="0"/>
              <a:t> in eTwinning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88776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Formal</a:t>
            </a:r>
            <a:r>
              <a:rPr lang="fr-FR" dirty="0" smtClean="0"/>
              <a:t> and </a:t>
            </a:r>
            <a:r>
              <a:rPr lang="fr-FR" dirty="0" err="1" smtClean="0"/>
              <a:t>informal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pedagogy</a:t>
            </a:r>
            <a:r>
              <a:rPr lang="fr-FR" dirty="0" smtClean="0"/>
              <a:t>, ICT </a:t>
            </a:r>
            <a:r>
              <a:rPr lang="fr-FR" dirty="0" err="1" smtClean="0"/>
              <a:t>through</a:t>
            </a:r>
            <a:r>
              <a:rPr lang="fr-FR" dirty="0" smtClean="0"/>
              <a:t>… 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r>
              <a:rPr lang="fr-FR" dirty="0" err="1" smtClean="0"/>
              <a:t>Projects</a:t>
            </a:r>
            <a:r>
              <a:rPr lang="fr-FR" dirty="0" smtClean="0"/>
              <a:t>: on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and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</a:p>
          <a:p>
            <a:r>
              <a:rPr lang="fr-FR" dirty="0" smtClean="0"/>
              <a:t>Exchanges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eTwinners </a:t>
            </a:r>
          </a:p>
          <a:p>
            <a:r>
              <a:rPr lang="fr-FR" dirty="0" smtClean="0"/>
              <a:t>Face-to-face national workshops </a:t>
            </a:r>
          </a:p>
          <a:p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 smtClean="0"/>
              <a:t>seminars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Online training: </a:t>
            </a:r>
            <a:r>
              <a:rPr lang="fr-FR" dirty="0" err="1" smtClean="0"/>
              <a:t>webinars</a:t>
            </a:r>
            <a:r>
              <a:rPr lang="fr-FR" dirty="0" smtClean="0"/>
              <a:t>, online courses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1AA872-E573-4482-AF7D-78B2C8D7AE42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Best Practices and Recognition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Quality</a:t>
            </a:r>
            <a:r>
              <a:rPr lang="fr-FR" dirty="0" smtClean="0"/>
              <a:t> Labels (good for </a:t>
            </a:r>
            <a:r>
              <a:rPr lang="fr-FR" dirty="0" err="1" smtClean="0"/>
              <a:t>you</a:t>
            </a:r>
            <a:r>
              <a:rPr lang="fr-FR" dirty="0" smtClean="0"/>
              <a:t> and us!) </a:t>
            </a:r>
          </a:p>
          <a:p>
            <a:r>
              <a:rPr lang="fr-FR" dirty="0" err="1"/>
              <a:t>Ambassador</a:t>
            </a:r>
            <a:r>
              <a:rPr lang="fr-FR" dirty="0"/>
              <a:t> network of eTwinners </a:t>
            </a:r>
            <a:endParaRPr lang="fr-FR" dirty="0" smtClean="0"/>
          </a:p>
          <a:p>
            <a:r>
              <a:rPr lang="fr-FR" dirty="0" smtClean="0"/>
              <a:t>National and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Prize</a:t>
            </a:r>
            <a:r>
              <a:rPr lang="fr-FR" dirty="0" smtClean="0"/>
              <a:t> </a:t>
            </a:r>
            <a:r>
              <a:rPr lang="fr-FR" dirty="0" err="1" smtClean="0"/>
              <a:t>Competitions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Dissemination</a:t>
            </a:r>
            <a:r>
              <a:rPr lang="fr-FR" dirty="0" smtClean="0"/>
              <a:t> of </a:t>
            </a:r>
            <a:r>
              <a:rPr lang="fr-FR" dirty="0" err="1" smtClean="0"/>
              <a:t>projects</a:t>
            </a:r>
            <a:r>
              <a:rPr lang="fr-FR" dirty="0" smtClean="0"/>
              <a:t>: eTwinning </a:t>
            </a:r>
            <a:r>
              <a:rPr lang="fr-FR" dirty="0" err="1" smtClean="0"/>
              <a:t>websites</a:t>
            </a:r>
            <a:r>
              <a:rPr lang="fr-FR" dirty="0" smtClean="0"/>
              <a:t>, social networks,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websites</a:t>
            </a:r>
            <a:r>
              <a:rPr lang="fr-FR" dirty="0" smtClean="0"/>
              <a:t>… </a:t>
            </a:r>
          </a:p>
          <a:p>
            <a:endParaRPr lang="fr-FR" dirty="0"/>
          </a:p>
        </p:txBody>
      </p:sp>
      <p:pic>
        <p:nvPicPr>
          <p:cNvPr id="4" name="Picture 4" descr="etwenning_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45" y="3866356"/>
            <a:ext cx="12477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38A21B-8634-4A0B-9B2C-330FDD5D6145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1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You are NOT </a:t>
            </a:r>
            <a:r>
              <a:rPr lang="fr-FR" dirty="0" err="1" smtClean="0"/>
              <a:t>alone</a:t>
            </a:r>
            <a:r>
              <a:rPr lang="fr-FR" dirty="0" smtClean="0"/>
              <a:t>! Call on the eTwinning support network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National Support Service (NSS) </a:t>
            </a:r>
          </a:p>
          <a:p>
            <a:r>
              <a:rPr lang="fr-FR" dirty="0" smtClean="0"/>
              <a:t>Local support: eTwinning </a:t>
            </a:r>
            <a:r>
              <a:rPr lang="fr-FR" dirty="0" err="1" smtClean="0"/>
              <a:t>ambassadors</a:t>
            </a:r>
            <a:r>
              <a:rPr lang="fr-FR" dirty="0" smtClean="0"/>
              <a:t>,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representatives</a:t>
            </a:r>
            <a:r>
              <a:rPr lang="fr-FR" dirty="0" smtClean="0"/>
              <a:t> … </a:t>
            </a:r>
          </a:p>
          <a:p>
            <a:r>
              <a:rPr lang="fr-FR" dirty="0" smtClean="0"/>
              <a:t>Central Support Service (Brussels)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i="1" dirty="0" smtClean="0">
                <a:solidFill>
                  <a:srgbClr val="C00000"/>
                </a:solidFill>
              </a:rPr>
              <a:t>Check out </a:t>
            </a:r>
            <a:r>
              <a:rPr lang="fr-FR" i="1" dirty="0" err="1" smtClean="0">
                <a:solidFill>
                  <a:srgbClr val="C00000"/>
                </a:solidFill>
              </a:rPr>
              <a:t>your</a:t>
            </a:r>
            <a:r>
              <a:rPr lang="fr-FR" i="1" dirty="0" smtClean="0">
                <a:solidFill>
                  <a:srgbClr val="C00000"/>
                </a:solidFill>
              </a:rPr>
              <a:t> </a:t>
            </a:r>
            <a:r>
              <a:rPr lang="fr-FR" i="1" u="sng" dirty="0" smtClean="0">
                <a:solidFill>
                  <a:srgbClr val="C00000"/>
                </a:solidFill>
              </a:rPr>
              <a:t>national </a:t>
            </a:r>
            <a:r>
              <a:rPr lang="fr-FR" i="1" u="sng" dirty="0" err="1" smtClean="0">
                <a:solidFill>
                  <a:srgbClr val="C00000"/>
                </a:solidFill>
              </a:rPr>
              <a:t>website</a:t>
            </a:r>
            <a:r>
              <a:rPr lang="fr-FR" i="1" u="sng" dirty="0" smtClean="0">
                <a:solidFill>
                  <a:srgbClr val="C00000"/>
                </a:solidFill>
              </a:rPr>
              <a:t> </a:t>
            </a:r>
            <a:r>
              <a:rPr lang="fr-FR" i="1" dirty="0" smtClean="0">
                <a:solidFill>
                  <a:srgbClr val="C00000"/>
                </a:solidFill>
              </a:rPr>
              <a:t> for </a:t>
            </a:r>
            <a:r>
              <a:rPr lang="fr-FR" i="1" dirty="0" err="1" smtClean="0">
                <a:solidFill>
                  <a:srgbClr val="C00000"/>
                </a:solidFill>
              </a:rPr>
              <a:t>resources</a:t>
            </a:r>
            <a:r>
              <a:rPr lang="fr-FR" i="1" dirty="0" smtClean="0">
                <a:solidFill>
                  <a:srgbClr val="C00000"/>
                </a:solidFill>
              </a:rPr>
              <a:t> in </a:t>
            </a:r>
            <a:r>
              <a:rPr lang="fr-FR" i="1" dirty="0" err="1" smtClean="0">
                <a:solidFill>
                  <a:srgbClr val="C00000"/>
                </a:solidFill>
              </a:rPr>
              <a:t>your</a:t>
            </a:r>
            <a:r>
              <a:rPr lang="fr-FR" i="1" dirty="0" smtClean="0">
                <a:solidFill>
                  <a:srgbClr val="C00000"/>
                </a:solidFill>
              </a:rPr>
              <a:t> country 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5C965-608D-42BE-B889-FAE217AF143F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eTwinning </a:t>
            </a:r>
            <a:r>
              <a:rPr lang="fr-FR" dirty="0" err="1" smtClean="0"/>
              <a:t>exactly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An action </a:t>
            </a:r>
            <a:r>
              <a:rPr lang="fr-FR" dirty="0" err="1" smtClean="0"/>
              <a:t>within</a:t>
            </a:r>
            <a:r>
              <a:rPr lang="fr-FR" dirty="0" smtClean="0"/>
              <a:t> the Erasmus</a:t>
            </a:r>
            <a:r>
              <a:rPr lang="fr-FR" dirty="0"/>
              <a:t>+ program</a:t>
            </a:r>
            <a:r>
              <a:rPr lang="fr-FR" dirty="0" smtClean="0"/>
              <a:t> (</a:t>
            </a:r>
            <a:r>
              <a:rPr lang="fr-FR" dirty="0" err="1" smtClean="0"/>
              <a:t>European</a:t>
            </a:r>
            <a:r>
              <a:rPr lang="fr-FR" dirty="0" smtClean="0"/>
              <a:t> Commission)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r>
              <a:rPr lang="fr-FR" dirty="0" smtClean="0"/>
              <a:t>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32+ countries to </a:t>
            </a:r>
            <a:r>
              <a:rPr lang="fr-FR" dirty="0" err="1" smtClean="0"/>
              <a:t>connect</a:t>
            </a:r>
            <a:r>
              <a:rPr lang="fr-FR" dirty="0" smtClean="0"/>
              <a:t> and </a:t>
            </a:r>
            <a:r>
              <a:rPr lang="fr-FR" dirty="0" err="1" smtClean="0"/>
              <a:t>run</a:t>
            </a:r>
            <a:r>
              <a:rPr lang="fr-FR" dirty="0" smtClean="0"/>
              <a:t> collaborative distance-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			AND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 network of </a:t>
            </a:r>
            <a:r>
              <a:rPr lang="fr-FR" dirty="0" err="1" smtClean="0"/>
              <a:t>motivated</a:t>
            </a:r>
            <a:r>
              <a:rPr lang="fr-FR" dirty="0" smtClean="0"/>
              <a:t>, </a:t>
            </a:r>
            <a:r>
              <a:rPr lang="fr-FR" dirty="0" err="1" smtClean="0"/>
              <a:t>innovative</a:t>
            </a:r>
            <a:r>
              <a:rPr lang="fr-FR" dirty="0" smtClean="0"/>
              <a:t>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all </a:t>
            </a:r>
            <a:r>
              <a:rPr lang="fr-FR" dirty="0" err="1" smtClean="0"/>
              <a:t>subject</a:t>
            </a:r>
            <a:r>
              <a:rPr lang="fr-FR" dirty="0" smtClean="0"/>
              <a:t> areas, </a:t>
            </a:r>
            <a:r>
              <a:rPr lang="fr-FR" dirty="0" err="1" smtClean="0"/>
              <a:t>languages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pre-school</a:t>
            </a:r>
            <a:r>
              <a:rPr lang="fr-FR" dirty="0" smtClean="0"/>
              <a:t> to </a:t>
            </a:r>
            <a:r>
              <a:rPr lang="fr-FR" dirty="0" err="1" smtClean="0"/>
              <a:t>upper-secondary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FAFCC0-05BA-44F0-9DD8-B7E631E21749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6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A </a:t>
            </a:r>
            <a:r>
              <a:rPr lang="fr-FR" dirty="0" err="1">
                <a:latin typeface="Arial"/>
                <a:cs typeface="Arial"/>
              </a:rPr>
              <a:t>European</a:t>
            </a:r>
            <a:r>
              <a:rPr lang="fr-FR" dirty="0">
                <a:latin typeface="Arial"/>
                <a:cs typeface="Arial"/>
              </a:rPr>
              <a:t> action </a:t>
            </a:r>
            <a:br>
              <a:rPr lang="fr-FR" dirty="0">
                <a:latin typeface="Arial"/>
                <a:cs typeface="Arial"/>
              </a:rPr>
            </a:b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44489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 smtClean="0">
                <a:latin typeface="Arial"/>
                <a:cs typeface="Arial"/>
              </a:rPr>
              <a:t>Launched</a:t>
            </a:r>
            <a:r>
              <a:rPr lang="fr-FR" sz="2800" dirty="0" smtClean="0">
                <a:latin typeface="Arial"/>
                <a:cs typeface="Arial"/>
              </a:rPr>
              <a:t> en 2005  as pilot</a:t>
            </a:r>
            <a:br>
              <a:rPr lang="fr-FR" sz="2800" dirty="0" smtClean="0">
                <a:latin typeface="Arial"/>
                <a:cs typeface="Arial"/>
              </a:rPr>
            </a:br>
            <a:endParaRPr lang="fr-FR" sz="2800" dirty="0" smtClean="0">
              <a:latin typeface="Arial"/>
              <a:cs typeface="Arial"/>
            </a:endParaRPr>
          </a:p>
          <a:p>
            <a:r>
              <a:rPr lang="fr-FR" sz="2800" dirty="0" smtClean="0">
                <a:latin typeface="Arial"/>
                <a:cs typeface="Arial"/>
              </a:rPr>
              <a:t>2007-2014 : </a:t>
            </a:r>
            <a:r>
              <a:rPr lang="fr-FR" sz="2800" dirty="0" err="1" smtClean="0">
                <a:latin typeface="Arial"/>
                <a:cs typeface="Arial"/>
              </a:rPr>
              <a:t>integrated</a:t>
            </a:r>
            <a:r>
              <a:rPr lang="fr-FR" sz="2800" dirty="0" smtClean="0">
                <a:latin typeface="Arial"/>
                <a:cs typeface="Arial"/>
              </a:rPr>
              <a:t> </a:t>
            </a:r>
            <a:r>
              <a:rPr lang="fr-FR" sz="2800" dirty="0" err="1" smtClean="0">
                <a:latin typeface="Arial"/>
                <a:cs typeface="Arial"/>
              </a:rPr>
              <a:t>into</a:t>
            </a:r>
            <a:r>
              <a:rPr lang="fr-FR" sz="2800" dirty="0" smtClean="0">
                <a:latin typeface="Arial"/>
                <a:cs typeface="Arial"/>
              </a:rPr>
              <a:t> </a:t>
            </a:r>
            <a:br>
              <a:rPr lang="fr-FR" sz="2800" dirty="0" smtClean="0">
                <a:latin typeface="Arial"/>
                <a:cs typeface="Arial"/>
              </a:rPr>
            </a:br>
            <a:r>
              <a:rPr lang="fr-FR" sz="2800" dirty="0" err="1" smtClean="0">
                <a:latin typeface="Arial"/>
                <a:cs typeface="Arial"/>
              </a:rPr>
              <a:t>Lifelong</a:t>
            </a:r>
            <a:r>
              <a:rPr lang="fr-FR" sz="2800" dirty="0" smtClean="0">
                <a:latin typeface="Arial"/>
                <a:cs typeface="Arial"/>
              </a:rPr>
              <a:t> Learning Program, Comenius</a:t>
            </a:r>
            <a:br>
              <a:rPr lang="fr-FR" sz="2800" dirty="0" smtClean="0">
                <a:latin typeface="Arial"/>
                <a:cs typeface="Arial"/>
              </a:rPr>
            </a:br>
            <a:endParaRPr lang="fr-FR" sz="2800" dirty="0">
              <a:solidFill>
                <a:srgbClr val="000000"/>
              </a:solidFill>
            </a:endParaRPr>
          </a:p>
          <a:p>
            <a:r>
              <a:rPr lang="fr-FR" sz="2800" dirty="0" smtClean="0">
                <a:latin typeface="Arial"/>
                <a:cs typeface="Arial"/>
              </a:rPr>
              <a:t>2014-2020 : part of Erasmus+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28800"/>
            <a:ext cx="2042133" cy="12337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59" y="4005063"/>
            <a:ext cx="2305081" cy="6584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0157E5-BB6A-498E-9F48-8C3710E4509B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Organization</a:t>
            </a:r>
            <a:r>
              <a:rPr lang="fr-FR" dirty="0" smtClean="0"/>
              <a:t> of eTwinning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by Central Support Service (CSS) in Brussels.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Schoolnet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Every</a:t>
            </a:r>
            <a:r>
              <a:rPr lang="fr-FR" dirty="0"/>
              <a:t> </a:t>
            </a:r>
            <a:r>
              <a:rPr lang="fr-FR" dirty="0" smtClean="0"/>
              <a:t>Erasmus+ country has an eTwinning National Support Service (NSS). British Council in UK, CANOPE in France, …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r>
              <a:rPr lang="fr-FR" dirty="0" err="1" smtClean="0"/>
              <a:t>Regional</a:t>
            </a:r>
            <a:r>
              <a:rPr lang="fr-FR" dirty="0" smtClean="0"/>
              <a:t> network of support in </a:t>
            </a:r>
            <a:r>
              <a:rPr lang="fr-FR" dirty="0" err="1" smtClean="0"/>
              <a:t>many</a:t>
            </a:r>
            <a:r>
              <a:rPr lang="fr-FR" dirty="0" smtClean="0"/>
              <a:t> countries</a:t>
            </a:r>
          </a:p>
          <a:p>
            <a:endParaRPr lang="fr-FR" dirty="0" smtClean="0"/>
          </a:p>
          <a:p>
            <a:r>
              <a:rPr lang="fr-FR" dirty="0" smtClean="0"/>
              <a:t>eTwinning « </a:t>
            </a:r>
            <a:r>
              <a:rPr lang="fr-FR" dirty="0" err="1" smtClean="0"/>
              <a:t>ambassadors</a:t>
            </a:r>
            <a:r>
              <a:rPr lang="fr-FR" dirty="0" smtClean="0"/>
              <a:t> » in </a:t>
            </a:r>
            <a:r>
              <a:rPr lang="fr-FR" dirty="0" err="1" smtClean="0"/>
              <a:t>every</a:t>
            </a:r>
            <a:r>
              <a:rPr lang="fr-FR" dirty="0" smtClean="0"/>
              <a:t> country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E9D9EE-CCE5-49F7-9542-A3757CB2315B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265 000+ </a:t>
            </a:r>
            <a:r>
              <a:rPr lang="fr-FR" dirty="0" err="1" smtClean="0"/>
              <a:t>registered</a:t>
            </a:r>
            <a:r>
              <a:rPr lang="fr-FR" dirty="0" smtClean="0"/>
              <a:t> </a:t>
            </a:r>
            <a:r>
              <a:rPr lang="fr-FR" dirty="0" err="1" smtClean="0"/>
              <a:t>teachers</a:t>
            </a:r>
            <a:r>
              <a:rPr lang="fr-FR" dirty="0" smtClean="0"/>
              <a:t> in Europe, </a:t>
            </a:r>
            <a:r>
              <a:rPr lang="fr-FR" dirty="0" smtClean="0"/>
              <a:t>35 </a:t>
            </a:r>
            <a:r>
              <a:rPr lang="fr-FR" dirty="0" smtClean="0"/>
              <a:t>000+ </a:t>
            </a:r>
            <a:r>
              <a:rPr lang="fr-FR" dirty="0" smtClean="0"/>
              <a:t>active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32 </a:t>
            </a:r>
            <a:r>
              <a:rPr lang="fr-FR" dirty="0" smtClean="0"/>
              <a:t>countries </a:t>
            </a:r>
            <a:r>
              <a:rPr lang="fr-FR" dirty="0" err="1" smtClean="0"/>
              <a:t>from</a:t>
            </a:r>
            <a:r>
              <a:rPr lang="fr-FR" dirty="0" smtClean="0"/>
              <a:t> the Erasmus+ program (2014-2020</a:t>
            </a:r>
            <a:r>
              <a:rPr lang="fr-FR" dirty="0" smtClean="0"/>
              <a:t>), more to come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+6 </a:t>
            </a:r>
            <a:r>
              <a:rPr lang="fr-FR" dirty="0" err="1" smtClean="0"/>
              <a:t>neighbor</a:t>
            </a:r>
            <a:r>
              <a:rPr lang="fr-FR" dirty="0" smtClean="0"/>
              <a:t> countries </a:t>
            </a:r>
            <a:r>
              <a:rPr lang="fr-FR" dirty="0" err="1" smtClean="0"/>
              <a:t>through</a:t>
            </a:r>
            <a:r>
              <a:rPr lang="fr-FR" dirty="0" smtClean="0"/>
              <a:t> eTwinning </a:t>
            </a:r>
            <a:r>
              <a:rPr lang="fr-FR" dirty="0" smtClean="0"/>
              <a:t>Plus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Social network for </a:t>
            </a:r>
            <a:r>
              <a:rPr lang="fr-FR" dirty="0" err="1" smtClean="0"/>
              <a:t>teachers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Partner </a:t>
            </a:r>
            <a:r>
              <a:rPr lang="fr-FR" dirty="0" err="1" smtClean="0"/>
              <a:t>finding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, networking </a:t>
            </a:r>
            <a:r>
              <a:rPr lang="fr-FR" dirty="0" err="1" smtClean="0"/>
              <a:t>tools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r>
              <a:rPr lang="fr-FR" dirty="0" smtClean="0"/>
              <a:t>Secure </a:t>
            </a:r>
            <a:r>
              <a:rPr lang="fr-FR" dirty="0" err="1" smtClean="0"/>
              <a:t>workspace</a:t>
            </a:r>
            <a:r>
              <a:rPr lang="fr-FR" dirty="0" smtClean="0"/>
              <a:t> for </a:t>
            </a:r>
            <a:r>
              <a:rPr lang="fr-FR" dirty="0" err="1" smtClean="0"/>
              <a:t>projects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TwinSpace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B1EF2-55CF-4EBB-8964-8D15872CB02A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26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eTwinning </a:t>
            </a:r>
            <a:r>
              <a:rPr lang="fr-FR" dirty="0" err="1" smtClean="0"/>
              <a:t>seeks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rgbClr val="002060"/>
                </a:solidFill>
              </a:rPr>
              <a:t>Innovative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teaching</a:t>
            </a:r>
            <a:endParaRPr lang="fr-FR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2060"/>
                </a:solidFill>
              </a:rPr>
              <a:t>Cross-cultural exchanges  </a:t>
            </a:r>
            <a:endParaRPr lang="fr-FR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rgbClr val="002060"/>
                </a:solidFill>
              </a:rPr>
              <a:t>European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Citizenship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endParaRPr lang="fr-FR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rgbClr val="002060"/>
                </a:solidFill>
              </a:rPr>
              <a:t>Language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skills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2060"/>
                </a:solidFill>
              </a:rPr>
              <a:t>Effective </a:t>
            </a:r>
            <a:r>
              <a:rPr lang="fr-FR" dirty="0">
                <a:solidFill>
                  <a:srgbClr val="002060"/>
                </a:solidFill>
              </a:rPr>
              <a:t>use of ICT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2060"/>
                </a:solidFill>
              </a:rPr>
              <a:t>Best-practice sharing 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2060"/>
                </a:solidFill>
              </a:rPr>
              <a:t>Professional </a:t>
            </a:r>
            <a:r>
              <a:rPr lang="fr-FR" dirty="0" err="1" smtClean="0">
                <a:solidFill>
                  <a:srgbClr val="002060"/>
                </a:solidFill>
              </a:rPr>
              <a:t>development</a:t>
            </a:r>
            <a:r>
              <a:rPr lang="fr-FR" dirty="0" smtClean="0">
                <a:solidFill>
                  <a:srgbClr val="002060"/>
                </a:solidFill>
              </a:rPr>
              <a:t> for </a:t>
            </a:r>
            <a:r>
              <a:rPr lang="fr-FR" dirty="0" err="1" smtClean="0">
                <a:solidFill>
                  <a:srgbClr val="002060"/>
                </a:solidFill>
              </a:rPr>
              <a:t>teachers</a:t>
            </a:r>
            <a:endParaRPr lang="fr-FR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06AF95-54DF-45D4-B855-B3250BD74ACB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5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European</a:t>
            </a:r>
            <a:r>
              <a:rPr lang="fr-FR" dirty="0" smtClean="0"/>
              <a:t> Portal </a:t>
            </a:r>
            <a:r>
              <a:rPr lang="fr-FR" dirty="0" smtClean="0">
                <a:hlinkClick r:id="rId2"/>
              </a:rPr>
              <a:t>www.etwinning.net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546038"/>
            <a:ext cx="8460432" cy="3827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6347-ACB1-4CD6-9143-A05ED9F6EF4F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5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fr-FR" dirty="0" smtClean="0"/>
              <a:t>Professional social network for </a:t>
            </a:r>
            <a:r>
              <a:rPr lang="fr-FR" dirty="0" err="1" smtClean="0"/>
              <a:t>teachers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0" y="882398"/>
            <a:ext cx="8296784" cy="5498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8FD5FB-4142-418E-BDE4-099CE48C76A1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pPr lvl="0"/>
            <a:r>
              <a:rPr lang="fr-FR" dirty="0" smtClean="0"/>
              <a:t>Tools to </a:t>
            </a:r>
            <a:r>
              <a:rPr lang="fr-FR" dirty="0" err="1"/>
              <a:t>f</a:t>
            </a:r>
            <a:r>
              <a:rPr lang="fr-FR" dirty="0" err="1" smtClean="0"/>
              <a:t>ind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8604476" cy="496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845432" cy="57736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55B2E9-F5A4-45C0-B17A-ECD42CBC3A7E}" type="datetime1">
              <a:rPr lang="fr-FR" smtClean="0"/>
              <a:t>15/10/2014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701</TotalTime>
  <Words>303</Words>
  <Application>Microsoft Office PowerPoint</Application>
  <PresentationFormat>Affichage à l'écran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Oriel</vt:lpstr>
      <vt:lpstr>eTwinning</vt:lpstr>
      <vt:lpstr>What’s eTwinning exactly? </vt:lpstr>
      <vt:lpstr>A European action  </vt:lpstr>
      <vt:lpstr>Organization of eTwinning </vt:lpstr>
      <vt:lpstr>It’s also</vt:lpstr>
      <vt:lpstr>eTwinning seeks to develop …</vt:lpstr>
      <vt:lpstr>European Portal www.etwinning.net </vt:lpstr>
      <vt:lpstr>Professional social network for teachers</vt:lpstr>
      <vt:lpstr>Tools to find project partners </vt:lpstr>
      <vt:lpstr>« Teachers’ Rooms » to engage with other teachers </vt:lpstr>
      <vt:lpstr>Register Your Project </vt:lpstr>
      <vt:lpstr> The Twinspace : a secure collaborative platform for projects</vt:lpstr>
      <vt:lpstr>How can eTwinning help teachers? </vt:lpstr>
      <vt:lpstr>eTwinning projects help pupils…</vt:lpstr>
      <vt:lpstr>Professional Development in eTwinning</vt:lpstr>
      <vt:lpstr>Best Practices and Recognition</vt:lpstr>
      <vt:lpstr>You are NOT alone! Call on the eTwinning support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SAUSER-MONNIG Elizabeth</dc:creator>
  <cp:lastModifiedBy>SAUSER-MONNIG Elizabeth</cp:lastModifiedBy>
  <cp:revision>79</cp:revision>
  <dcterms:created xsi:type="dcterms:W3CDTF">2013-11-14T10:25:45Z</dcterms:created>
  <dcterms:modified xsi:type="dcterms:W3CDTF">2014-10-15T09:22:33Z</dcterms:modified>
</cp:coreProperties>
</file>