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499" r:id="rId3"/>
    <p:sldId id="270" r:id="rId4"/>
    <p:sldId id="489" r:id="rId5"/>
    <p:sldId id="262" r:id="rId6"/>
    <p:sldId id="269" r:id="rId7"/>
    <p:sldId id="302" r:id="rId8"/>
    <p:sldId id="308" r:id="rId9"/>
    <p:sldId id="500" r:id="rId10"/>
    <p:sldId id="491" r:id="rId11"/>
    <p:sldId id="474" r:id="rId12"/>
    <p:sldId id="271" r:id="rId13"/>
    <p:sldId id="272" r:id="rId14"/>
    <p:sldId id="273" r:id="rId15"/>
    <p:sldId id="494" r:id="rId16"/>
    <p:sldId id="495" r:id="rId17"/>
    <p:sldId id="493" r:id="rId18"/>
    <p:sldId id="501" r:id="rId19"/>
    <p:sldId id="502" r:id="rId20"/>
  </p:sldIdLst>
  <p:sldSz cx="9144000" cy="6858000" type="screen4x3"/>
  <p:notesSz cx="6799263" cy="9929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CE7826-A919-4365-89BD-AD241E442717}" v="83" dt="2023-10-26T08:15:56.1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259" autoAdjust="0"/>
  </p:normalViewPr>
  <p:slideViewPr>
    <p:cSldViewPr>
      <p:cViewPr varScale="1">
        <p:scale>
          <a:sx n="58" d="100"/>
          <a:sy n="58" d="100"/>
        </p:scale>
        <p:origin x="17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OU Anthony" userId="b39ddf0f-b77a-4191-94da-34492548a9bd" providerId="ADAL" clId="{A2CE7826-A919-4365-89BD-AD241E442717}"/>
    <pc:docChg chg="undo custSel delSld modSld">
      <pc:chgData name="RIOU Anthony" userId="b39ddf0f-b77a-4191-94da-34492548a9bd" providerId="ADAL" clId="{A2CE7826-A919-4365-89BD-AD241E442717}" dt="2023-10-26T08:29:23.058" v="537" actId="114"/>
      <pc:docMkLst>
        <pc:docMk/>
      </pc:docMkLst>
      <pc:sldChg chg="addSp delSp modSp mod">
        <pc:chgData name="RIOU Anthony" userId="b39ddf0f-b77a-4191-94da-34492548a9bd" providerId="ADAL" clId="{A2CE7826-A919-4365-89BD-AD241E442717}" dt="2023-10-26T08:14:15.960" v="523" actId="14100"/>
        <pc:sldMkLst>
          <pc:docMk/>
          <pc:sldMk cId="3108231286" sldId="262"/>
        </pc:sldMkLst>
        <pc:spChg chg="add del mod">
          <ac:chgData name="RIOU Anthony" userId="b39ddf0f-b77a-4191-94da-34492548a9bd" providerId="ADAL" clId="{A2CE7826-A919-4365-89BD-AD241E442717}" dt="2023-10-26T07:48:20.957" v="43" actId="1076"/>
          <ac:spMkLst>
            <pc:docMk/>
            <pc:sldMk cId="3108231286" sldId="262"/>
            <ac:spMk id="2" creationId="{B8F3FD12-9363-41D8-ACF1-1E2D25881F22}"/>
          </ac:spMkLst>
        </pc:spChg>
        <pc:spChg chg="add mod">
          <ac:chgData name="RIOU Anthony" userId="b39ddf0f-b77a-4191-94da-34492548a9bd" providerId="ADAL" clId="{A2CE7826-A919-4365-89BD-AD241E442717}" dt="2023-10-26T07:51:22.899" v="149" actId="207"/>
          <ac:spMkLst>
            <pc:docMk/>
            <pc:sldMk cId="3108231286" sldId="262"/>
            <ac:spMk id="4" creationId="{C605ED3F-5A68-CB72-CB3E-14795019EAC7}"/>
          </ac:spMkLst>
        </pc:spChg>
        <pc:spChg chg="add del mod">
          <ac:chgData name="RIOU Anthony" userId="b39ddf0f-b77a-4191-94da-34492548a9bd" providerId="ADAL" clId="{A2CE7826-A919-4365-89BD-AD241E442717}" dt="2023-10-26T08:14:15.960" v="523" actId="14100"/>
          <ac:spMkLst>
            <pc:docMk/>
            <pc:sldMk cId="3108231286" sldId="262"/>
            <ac:spMk id="8" creationId="{02BF8223-38F7-4232-BE3A-27B32B638B6F}"/>
          </ac:spMkLst>
        </pc:spChg>
        <pc:spChg chg="mod">
          <ac:chgData name="RIOU Anthony" userId="b39ddf0f-b77a-4191-94da-34492548a9bd" providerId="ADAL" clId="{A2CE7826-A919-4365-89BD-AD241E442717}" dt="2023-10-26T07:48:11.099" v="41" actId="1076"/>
          <ac:spMkLst>
            <pc:docMk/>
            <pc:sldMk cId="3108231286" sldId="262"/>
            <ac:spMk id="22" creationId="{47BDD3A2-42A5-458C-8137-12F34F154D8E}"/>
          </ac:spMkLst>
        </pc:spChg>
        <pc:picChg chg="mod">
          <ac:chgData name="RIOU Anthony" userId="b39ddf0f-b77a-4191-94da-34492548a9bd" providerId="ADAL" clId="{A2CE7826-A919-4365-89BD-AD241E442717}" dt="2023-10-26T07:48:16.788" v="42" actId="1076"/>
          <ac:picMkLst>
            <pc:docMk/>
            <pc:sldMk cId="3108231286" sldId="262"/>
            <ac:picMk id="3" creationId="{DD4F0FB4-D422-BE05-486D-294F6AB544E5}"/>
          </ac:picMkLst>
        </pc:picChg>
      </pc:sldChg>
      <pc:sldChg chg="modSp mod">
        <pc:chgData name="RIOU Anthony" userId="b39ddf0f-b77a-4191-94da-34492548a9bd" providerId="ADAL" clId="{A2CE7826-A919-4365-89BD-AD241E442717}" dt="2023-10-26T08:15:56.184" v="533"/>
        <pc:sldMkLst>
          <pc:docMk/>
          <pc:sldMk cId="2890343636" sldId="269"/>
        </pc:sldMkLst>
        <pc:graphicFrameChg chg="mod">
          <ac:chgData name="RIOU Anthony" userId="b39ddf0f-b77a-4191-94da-34492548a9bd" providerId="ADAL" clId="{A2CE7826-A919-4365-89BD-AD241E442717}" dt="2023-10-26T08:15:56.184" v="533"/>
          <ac:graphicFrameMkLst>
            <pc:docMk/>
            <pc:sldMk cId="2890343636" sldId="269"/>
            <ac:graphicFrameMk id="11" creationId="{00000000-0000-0000-0000-000000000000}"/>
          </ac:graphicFrameMkLst>
        </pc:graphicFrameChg>
        <pc:graphicFrameChg chg="mod">
          <ac:chgData name="RIOU Anthony" userId="b39ddf0f-b77a-4191-94da-34492548a9bd" providerId="ADAL" clId="{A2CE7826-A919-4365-89BD-AD241E442717}" dt="2023-10-26T08:14:56.997" v="524"/>
          <ac:graphicFrameMkLst>
            <pc:docMk/>
            <pc:sldMk cId="2890343636" sldId="269"/>
            <ac:graphicFrameMk id="12" creationId="{00000000-0000-0000-0000-000000000000}"/>
          </ac:graphicFrameMkLst>
        </pc:graphicFrameChg>
      </pc:sldChg>
      <pc:sldChg chg="modSp">
        <pc:chgData name="RIOU Anthony" userId="b39ddf0f-b77a-4191-94da-34492548a9bd" providerId="ADAL" clId="{A2CE7826-A919-4365-89BD-AD241E442717}" dt="2023-10-26T08:10:34.171" v="487"/>
        <pc:sldMkLst>
          <pc:docMk/>
          <pc:sldMk cId="2769520712" sldId="271"/>
        </pc:sldMkLst>
        <pc:picChg chg="mod">
          <ac:chgData name="RIOU Anthony" userId="b39ddf0f-b77a-4191-94da-34492548a9bd" providerId="ADAL" clId="{A2CE7826-A919-4365-89BD-AD241E442717}" dt="2023-10-26T08:10:21.021" v="486"/>
          <ac:picMkLst>
            <pc:docMk/>
            <pc:sldMk cId="2769520712" sldId="271"/>
            <ac:picMk id="3" creationId="{08B00DEF-7F9C-7CB2-53CC-D792FCD96ACE}"/>
          </ac:picMkLst>
        </pc:picChg>
        <pc:picChg chg="mod">
          <ac:chgData name="RIOU Anthony" userId="b39ddf0f-b77a-4191-94da-34492548a9bd" providerId="ADAL" clId="{A2CE7826-A919-4365-89BD-AD241E442717}" dt="2023-10-26T08:10:34.171" v="487"/>
          <ac:picMkLst>
            <pc:docMk/>
            <pc:sldMk cId="2769520712" sldId="271"/>
            <ac:picMk id="15" creationId="{F8709770-1D15-4C8D-8BAB-58BE9EA26B80}"/>
          </ac:picMkLst>
        </pc:picChg>
      </pc:sldChg>
      <pc:sldChg chg="addSp modSp mod">
        <pc:chgData name="RIOU Anthony" userId="b39ddf0f-b77a-4191-94da-34492548a9bd" providerId="ADAL" clId="{A2CE7826-A919-4365-89BD-AD241E442717}" dt="2023-10-26T08:11:54.270" v="504"/>
        <pc:sldMkLst>
          <pc:docMk/>
          <pc:sldMk cId="2825766353" sldId="272"/>
        </pc:sldMkLst>
        <pc:spChg chg="add mod">
          <ac:chgData name="RIOU Anthony" userId="b39ddf0f-b77a-4191-94da-34492548a9bd" providerId="ADAL" clId="{A2CE7826-A919-4365-89BD-AD241E442717}" dt="2023-10-26T08:11:14.533" v="490" actId="692"/>
          <ac:spMkLst>
            <pc:docMk/>
            <pc:sldMk cId="2825766353" sldId="272"/>
            <ac:spMk id="2" creationId="{0E20F4B1-5B8D-FE46-6273-46E67469BE9F}"/>
          </ac:spMkLst>
        </pc:spChg>
        <pc:spChg chg="mod">
          <ac:chgData name="RIOU Anthony" userId="b39ddf0f-b77a-4191-94da-34492548a9bd" providerId="ADAL" clId="{A2CE7826-A919-4365-89BD-AD241E442717}" dt="2023-10-26T08:11:29.217" v="503" actId="20577"/>
          <ac:spMkLst>
            <pc:docMk/>
            <pc:sldMk cId="2825766353" sldId="272"/>
            <ac:spMk id="13" creationId="{1F0A27D9-5E77-4A5C-B1FC-F41527ADA918}"/>
          </ac:spMkLst>
        </pc:spChg>
        <pc:picChg chg="mod">
          <ac:chgData name="RIOU Anthony" userId="b39ddf0f-b77a-4191-94da-34492548a9bd" providerId="ADAL" clId="{A2CE7826-A919-4365-89BD-AD241E442717}" dt="2023-10-26T08:11:54.270" v="504"/>
          <ac:picMkLst>
            <pc:docMk/>
            <pc:sldMk cId="2825766353" sldId="272"/>
            <ac:picMk id="8" creationId="{F3B83EC0-A29E-5880-5235-3AE99D813384}"/>
          </ac:picMkLst>
        </pc:picChg>
      </pc:sldChg>
      <pc:sldChg chg="addSp delSp modSp del mod">
        <pc:chgData name="RIOU Anthony" userId="b39ddf0f-b77a-4191-94da-34492548a9bd" providerId="ADAL" clId="{A2CE7826-A919-4365-89BD-AD241E442717}" dt="2023-10-26T07:55:19.256" v="221" actId="2696"/>
        <pc:sldMkLst>
          <pc:docMk/>
          <pc:sldMk cId="2458930912" sldId="299"/>
        </pc:sldMkLst>
        <pc:spChg chg="del">
          <ac:chgData name="RIOU Anthony" userId="b39ddf0f-b77a-4191-94da-34492548a9bd" providerId="ADAL" clId="{A2CE7826-A919-4365-89BD-AD241E442717}" dt="2023-10-26T07:55:10.113" v="219" actId="478"/>
          <ac:spMkLst>
            <pc:docMk/>
            <pc:sldMk cId="2458930912" sldId="299"/>
            <ac:spMk id="4" creationId="{00000000-0000-0000-0000-000000000000}"/>
          </ac:spMkLst>
        </pc:spChg>
        <pc:spChg chg="add del mod">
          <ac:chgData name="RIOU Anthony" userId="b39ddf0f-b77a-4191-94da-34492548a9bd" providerId="ADAL" clId="{A2CE7826-A919-4365-89BD-AD241E442717}" dt="2023-10-26T07:55:13.032" v="220" actId="478"/>
          <ac:spMkLst>
            <pc:docMk/>
            <pc:sldMk cId="2458930912" sldId="299"/>
            <ac:spMk id="7" creationId="{AB82D5D3-50AA-B62A-6B59-B20C1B6700A5}"/>
          </ac:spMkLst>
        </pc:spChg>
      </pc:sldChg>
      <pc:sldChg chg="modSp mod">
        <pc:chgData name="RIOU Anthony" userId="b39ddf0f-b77a-4191-94da-34492548a9bd" providerId="ADAL" clId="{A2CE7826-A919-4365-89BD-AD241E442717}" dt="2023-10-26T08:29:23.058" v="537" actId="114"/>
        <pc:sldMkLst>
          <pc:docMk/>
          <pc:sldMk cId="1501134892" sldId="302"/>
        </pc:sldMkLst>
        <pc:spChg chg="mod">
          <ac:chgData name="RIOU Anthony" userId="b39ddf0f-b77a-4191-94da-34492548a9bd" providerId="ADAL" clId="{A2CE7826-A919-4365-89BD-AD241E442717}" dt="2023-10-26T08:06:42.950" v="426" actId="20577"/>
          <ac:spMkLst>
            <pc:docMk/>
            <pc:sldMk cId="1501134892" sldId="302"/>
            <ac:spMk id="2" creationId="{00000000-0000-0000-0000-000000000000}"/>
          </ac:spMkLst>
        </pc:spChg>
        <pc:spChg chg="mod">
          <ac:chgData name="RIOU Anthony" userId="b39ddf0f-b77a-4191-94da-34492548a9bd" providerId="ADAL" clId="{A2CE7826-A919-4365-89BD-AD241E442717}" dt="2023-10-26T08:29:23.058" v="537" actId="114"/>
          <ac:spMkLst>
            <pc:docMk/>
            <pc:sldMk cId="1501134892" sldId="302"/>
            <ac:spMk id="4" creationId="{00000000-0000-0000-0000-000000000000}"/>
          </ac:spMkLst>
        </pc:spChg>
      </pc:sldChg>
      <pc:sldChg chg="modSp mod">
        <pc:chgData name="RIOU Anthony" userId="b39ddf0f-b77a-4191-94da-34492548a9bd" providerId="ADAL" clId="{A2CE7826-A919-4365-89BD-AD241E442717}" dt="2023-10-26T08:08:23.504" v="478" actId="20577"/>
        <pc:sldMkLst>
          <pc:docMk/>
          <pc:sldMk cId="2170068283" sldId="308"/>
        </pc:sldMkLst>
        <pc:spChg chg="mod">
          <ac:chgData name="RIOU Anthony" userId="b39ddf0f-b77a-4191-94da-34492548a9bd" providerId="ADAL" clId="{A2CE7826-A919-4365-89BD-AD241E442717}" dt="2023-10-26T08:08:23.504" v="478" actId="20577"/>
          <ac:spMkLst>
            <pc:docMk/>
            <pc:sldMk cId="2170068283" sldId="308"/>
            <ac:spMk id="3" creationId="{00000000-0000-0000-0000-000000000000}"/>
          </ac:spMkLst>
        </pc:spChg>
      </pc:sldChg>
      <pc:sldChg chg="modSp mod">
        <pc:chgData name="RIOU Anthony" userId="b39ddf0f-b77a-4191-94da-34492548a9bd" providerId="ADAL" clId="{A2CE7826-A919-4365-89BD-AD241E442717}" dt="2023-10-26T07:42:13.547" v="35" actId="20577"/>
        <pc:sldMkLst>
          <pc:docMk/>
          <pc:sldMk cId="3938953804" sldId="489"/>
        </pc:sldMkLst>
        <pc:spChg chg="mod">
          <ac:chgData name="RIOU Anthony" userId="b39ddf0f-b77a-4191-94da-34492548a9bd" providerId="ADAL" clId="{A2CE7826-A919-4365-89BD-AD241E442717}" dt="2023-10-26T07:42:13.547" v="35" actId="20577"/>
          <ac:spMkLst>
            <pc:docMk/>
            <pc:sldMk cId="3938953804" sldId="489"/>
            <ac:spMk id="11" creationId="{D52A7A35-BD4E-4882-AE05-98E90CA75390}"/>
          </ac:spMkLst>
        </pc:spChg>
      </pc:sldChg>
      <pc:sldChg chg="modSp mod">
        <pc:chgData name="RIOU Anthony" userId="b39ddf0f-b77a-4191-94da-34492548a9bd" providerId="ADAL" clId="{A2CE7826-A919-4365-89BD-AD241E442717}" dt="2023-10-26T08:13:27.233" v="512" actId="1076"/>
        <pc:sldMkLst>
          <pc:docMk/>
          <pc:sldMk cId="213407189" sldId="493"/>
        </pc:sldMkLst>
        <pc:spChg chg="mod">
          <ac:chgData name="RIOU Anthony" userId="b39ddf0f-b77a-4191-94da-34492548a9bd" providerId="ADAL" clId="{A2CE7826-A919-4365-89BD-AD241E442717}" dt="2023-10-26T08:13:21.141" v="511" actId="1076"/>
          <ac:spMkLst>
            <pc:docMk/>
            <pc:sldMk cId="213407189" sldId="493"/>
            <ac:spMk id="11" creationId="{4C382916-6D95-4D16-A711-91B5C846898C}"/>
          </ac:spMkLst>
        </pc:spChg>
        <pc:spChg chg="mod">
          <ac:chgData name="RIOU Anthony" userId="b39ddf0f-b77a-4191-94da-34492548a9bd" providerId="ADAL" clId="{A2CE7826-A919-4365-89BD-AD241E442717}" dt="2023-10-26T08:13:27.233" v="512" actId="1076"/>
          <ac:spMkLst>
            <pc:docMk/>
            <pc:sldMk cId="213407189" sldId="493"/>
            <ac:spMk id="12" creationId="{48D3648C-8FA0-46A4-860B-1B027D1C1F41}"/>
          </ac:spMkLst>
        </pc:spChg>
        <pc:picChg chg="mod">
          <ac:chgData name="RIOU Anthony" userId="b39ddf0f-b77a-4191-94da-34492548a9bd" providerId="ADAL" clId="{A2CE7826-A919-4365-89BD-AD241E442717}" dt="2023-10-26T08:13:02.901" v="508" actId="1076"/>
          <ac:picMkLst>
            <pc:docMk/>
            <pc:sldMk cId="213407189" sldId="493"/>
            <ac:picMk id="13" creationId="{F073B870-EED4-4D9F-976B-023B6E8DFD35}"/>
          </ac:picMkLst>
        </pc:picChg>
        <pc:picChg chg="mod">
          <ac:chgData name="RIOU Anthony" userId="b39ddf0f-b77a-4191-94da-34492548a9bd" providerId="ADAL" clId="{A2CE7826-A919-4365-89BD-AD241E442717}" dt="2023-10-26T08:12:53.515" v="506" actId="1076"/>
          <ac:picMkLst>
            <pc:docMk/>
            <pc:sldMk cId="213407189" sldId="493"/>
            <ac:picMk id="15" creationId="{F5480251-64DF-4C88-A33B-77C419B24FEC}"/>
          </ac:picMkLst>
        </pc:picChg>
        <pc:picChg chg="mod">
          <ac:chgData name="RIOU Anthony" userId="b39ddf0f-b77a-4191-94da-34492548a9bd" providerId="ADAL" clId="{A2CE7826-A919-4365-89BD-AD241E442717}" dt="2023-10-26T08:13:18.203" v="510" actId="1076"/>
          <ac:picMkLst>
            <pc:docMk/>
            <pc:sldMk cId="213407189" sldId="493"/>
            <ac:picMk id="4098" creationId="{8B3AEA21-E979-58B7-E7FA-86CA65F8A309}"/>
          </ac:picMkLst>
        </pc:picChg>
      </pc:sldChg>
      <pc:sldChg chg="modSp mod">
        <pc:chgData name="RIOU Anthony" userId="b39ddf0f-b77a-4191-94da-34492548a9bd" providerId="ADAL" clId="{A2CE7826-A919-4365-89BD-AD241E442717}" dt="2023-10-26T08:09:46.481" v="485" actId="1076"/>
        <pc:sldMkLst>
          <pc:docMk/>
          <pc:sldMk cId="3686910352" sldId="500"/>
        </pc:sldMkLst>
        <pc:spChg chg="mod">
          <ac:chgData name="RIOU Anthony" userId="b39ddf0f-b77a-4191-94da-34492548a9bd" providerId="ADAL" clId="{A2CE7826-A919-4365-89BD-AD241E442717}" dt="2023-10-26T08:09:46.481" v="485" actId="1076"/>
          <ac:spMkLst>
            <pc:docMk/>
            <pc:sldMk cId="3686910352" sldId="500"/>
            <ac:spMk id="11" creationId="{009C97FC-A05D-4BA1-9396-80DD7A12B56E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jthi\OneDrive\Documents\etwinning-magistere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lizabeth.sauser\Desktop\Monitoring\Statistiques%20pour%20Rapport%202018\projets%20par%20niveau%202018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lizabeth.sauser\Desktop\Monitoring\Statistiques%20pour%20Rapport%202018\Par%20niveau%20et%20voie%20pro%20pour%20COPIL%202018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overlay val="0"/>
    </c:legend>
    <c:plotVisOnly val="1"/>
    <c:dispBlanksAs val="zero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Répartition des projets par niveau </a:t>
            </a:r>
          </a:p>
        </c:rich>
      </c:tx>
      <c:layout>
        <c:manualLayout>
          <c:xMode val="edge"/>
          <c:yMode val="edge"/>
          <c:x val="0.12344474267171479"/>
          <c:y val="0.754595599072744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13672281665010688"/>
          <c:y val="6.2630903531424781E-2"/>
          <c:w val="0.51500600171149258"/>
          <c:h val="0.71033523978516766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0-07F0-41E4-9680-2412A85E4BFF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07F0-41E4-9680-2412A85E4BFF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2-07F0-41E4-9680-2412A85E4BFF}"/>
              </c:ext>
            </c:extLst>
          </c:dPt>
          <c:dLbls>
            <c:dLbl>
              <c:idx val="0"/>
              <c:layout>
                <c:manualLayout>
                  <c:x val="-0.20589581152374695"/>
                  <c:y val="0.15186840351072103"/>
                </c:manualLayout>
              </c:layout>
              <c:tx>
                <c:rich>
                  <a:bodyPr/>
                  <a:lstStyle/>
                  <a:p>
                    <a:fld id="{504E1E87-88E5-417C-BEDC-78F2A088E601}" type="CATEGORYNAME">
                      <a:rPr lang="en-US" sz="1400" b="1" smtClean="0"/>
                      <a:pPr/>
                      <a:t>[NOM DE CATÉGORIE]</a:t>
                    </a:fld>
                    <a:r>
                      <a:rPr lang="en-US" sz="1400" baseline="0" dirty="0"/>
                      <a:t>
</a:t>
                    </a:r>
                    <a:fld id="{BCE4FB35-F935-49BB-8EEC-4B90643AC713}" type="PERCENTAGE">
                      <a:rPr lang="en-US" sz="1400" baseline="0"/>
                      <a:pPr/>
                      <a:t>[POURCENTAGE]</a:t>
                    </a:fld>
                    <a:endParaRPr lang="en-US" sz="1400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07F0-41E4-9680-2412A85E4BFF}"/>
                </c:ext>
              </c:extLst>
            </c:dLbl>
            <c:dLbl>
              <c:idx val="1"/>
              <c:layout>
                <c:manualLayout>
                  <c:x val="-6.1589955046096791E-3"/>
                  <c:y val="-0.25864265081657573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/>
                      <a:t>Collège</a:t>
                    </a:r>
                    <a:br>
                      <a:rPr lang="en-US" sz="1400" dirty="0"/>
                    </a:br>
                    <a:r>
                      <a:rPr lang="en-US" sz="1400" dirty="0"/>
                      <a:t>37%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07F0-41E4-9680-2412A85E4BFF}"/>
                </c:ext>
              </c:extLst>
            </c:dLbl>
            <c:dLbl>
              <c:idx val="2"/>
              <c:layout>
                <c:manualLayout>
                  <c:x val="0.16642888801386344"/>
                  <c:y val="0.14319297855793811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/>
                      <a:t>Lycée</a:t>
                    </a:r>
                    <a:br>
                      <a:rPr lang="en-US" sz="1400" dirty="0"/>
                    </a:br>
                    <a:r>
                      <a:rPr lang="en-US" sz="1400" dirty="0"/>
                      <a:t>32%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07F0-41E4-9680-2412A85E4B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Analyse!$A$2:$A$4</c:f>
              <c:strCache>
                <c:ptCount val="3"/>
                <c:pt idx="0">
                  <c:v>Premier degré</c:v>
                </c:pt>
                <c:pt idx="1">
                  <c:v>Collège</c:v>
                </c:pt>
                <c:pt idx="2">
                  <c:v>Lycée</c:v>
                </c:pt>
              </c:strCache>
            </c:strRef>
          </c:cat>
          <c:val>
            <c:numRef>
              <c:f>Analyse!$B$2:$B$4</c:f>
              <c:numCache>
                <c:formatCode>General</c:formatCode>
                <c:ptCount val="3"/>
                <c:pt idx="0">
                  <c:v>5711</c:v>
                </c:pt>
                <c:pt idx="1">
                  <c:v>6779</c:v>
                </c:pt>
                <c:pt idx="2">
                  <c:v>5897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7F0-41E4-9680-2412A85E4BFF}"/>
            </c:ext>
          </c:extLst>
        </c:ser>
        <c:ser>
          <c:idx val="1"/>
          <c:order val="1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cat>
            <c:strRef>
              <c:f>Analyse!$A$2:$A$4</c:f>
              <c:strCache>
                <c:ptCount val="3"/>
                <c:pt idx="0">
                  <c:v>Premier degré</c:v>
                </c:pt>
                <c:pt idx="1">
                  <c:v>Collège</c:v>
                </c:pt>
                <c:pt idx="2">
                  <c:v>Lycée</c:v>
                </c:pt>
              </c:strCache>
            </c:strRef>
          </c:cat>
          <c:val>
            <c:numRef>
              <c:f>Analyse!$C$2:$C$4</c:f>
              <c:numCache>
                <c:formatCode>0%</c:formatCode>
                <c:ptCount val="3"/>
                <c:pt idx="0">
                  <c:v>0.31000000000000022</c:v>
                </c:pt>
                <c:pt idx="1">
                  <c:v>0.37000000000000022</c:v>
                </c:pt>
                <c:pt idx="2">
                  <c:v>0.32000000000000023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7F0-41E4-9680-2412A85E4B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531178910787774"/>
          <c:y val="0.92116046884739988"/>
          <c:w val="0.55421702025937525"/>
          <c:h val="6.809832138628238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Inscrits par niveau scolaire </a:t>
            </a:r>
          </a:p>
        </c:rich>
      </c:tx>
      <c:layout>
        <c:manualLayout>
          <c:xMode val="edge"/>
          <c:yMode val="edge"/>
          <c:x val="9.5173748042243045E-2"/>
          <c:y val="0.7751919073981308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14167366579177593"/>
          <c:y val="2.1750123532846884E-2"/>
          <c:w val="0.53534733158355252"/>
          <c:h val="0.7853506086800276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0-AB08-40E6-A86E-C91BC353C847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AB08-40E6-A86E-C91BC353C847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2-AB08-40E6-A86E-C91BC353C847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AB08-40E6-A86E-C91BC353C847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z="1400" b="1" dirty="0"/>
                      <a:t>Premier </a:t>
                    </a:r>
                    <a:r>
                      <a:rPr lang="en-US" sz="1400" b="1" dirty="0" err="1"/>
                      <a:t>degré</a:t>
                    </a:r>
                    <a:r>
                      <a:rPr lang="en-US" sz="1400" b="1" dirty="0"/>
                      <a:t>;</a:t>
                    </a:r>
                    <a:br>
                      <a:rPr lang="en-US" sz="1400" b="1" dirty="0"/>
                    </a:br>
                    <a:r>
                      <a:rPr lang="en-US" sz="1400" b="1" dirty="0"/>
                      <a:t>22% 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AB08-40E6-A86E-C91BC353C847}"/>
                </c:ext>
              </c:extLst>
            </c:dLbl>
            <c:dLbl>
              <c:idx val="1"/>
              <c:layout>
                <c:manualLayout>
                  <c:x val="-0.12114028727480013"/>
                  <c:y val="-0.25785971370057431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/>
                      <a:t>Collège; </a:t>
                    </a:r>
                    <a:br>
                      <a:rPr lang="en-US" sz="1400" b="1" dirty="0"/>
                    </a:br>
                    <a:r>
                      <a:rPr lang="en-US" sz="1400" b="1" dirty="0"/>
                      <a:t>40%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AB08-40E6-A86E-C91BC353C847}"/>
                </c:ext>
              </c:extLst>
            </c:dLbl>
            <c:dLbl>
              <c:idx val="2"/>
              <c:layout>
                <c:manualLayout>
                  <c:x val="0.17108346844449931"/>
                  <c:y val="6.9479701416823733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/>
                      <a:t>Lycée; </a:t>
                    </a:r>
                    <a:br>
                      <a:rPr lang="en-US" sz="1400" b="1" dirty="0"/>
                    </a:br>
                    <a:r>
                      <a:rPr lang="en-US" sz="1400" b="1" dirty="0"/>
                      <a:t>35%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AB08-40E6-A86E-C91BC353C84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z="1400" b="1" dirty="0" err="1"/>
                      <a:t>Autre</a:t>
                    </a:r>
                    <a:r>
                      <a:rPr lang="en-US" sz="1400" b="1" dirty="0"/>
                      <a:t>; </a:t>
                    </a:r>
                    <a:br>
                      <a:rPr lang="en-US" sz="1400" b="1" dirty="0"/>
                    </a:br>
                    <a:r>
                      <a:rPr lang="en-US" sz="1400" b="1" dirty="0"/>
                      <a:t>3% 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AB08-40E6-A86E-C91BC353C8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'Analyse - répartition inscrits'!$B$2:$B$5</c:f>
              <c:strCache>
                <c:ptCount val="4"/>
                <c:pt idx="0">
                  <c:v>Premier degré </c:v>
                </c:pt>
                <c:pt idx="1">
                  <c:v>Collège</c:v>
                </c:pt>
                <c:pt idx="2">
                  <c:v>Lycée</c:v>
                </c:pt>
                <c:pt idx="3">
                  <c:v>Autre</c:v>
                </c:pt>
              </c:strCache>
            </c:strRef>
          </c:cat>
          <c:val>
            <c:numRef>
              <c:f>'Analyse - répartition inscrits'!$C$2:$C$5</c:f>
              <c:numCache>
                <c:formatCode>#,##0</c:formatCode>
                <c:ptCount val="4"/>
                <c:pt idx="0">
                  <c:v>10656</c:v>
                </c:pt>
                <c:pt idx="1">
                  <c:v>19635</c:v>
                </c:pt>
                <c:pt idx="2">
                  <c:v>16944</c:v>
                </c:pt>
                <c:pt idx="3">
                  <c:v>1466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B08-40E6-A86E-C91BC353C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0EEF2C-6D76-4E0A-983C-EE8CB0CD2290}" type="datetimeFigureOut">
              <a:rPr lang="fr-FR" smtClean="0"/>
              <a:pPr/>
              <a:t>26/10/2023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40363" cy="44688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275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0D9F97-950B-4B94-B27B-EAD9B231199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6826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>
              <a:latin typeface="Abadi Extra Light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0D9F97-950B-4B94-B27B-EAD9B2311992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70050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0D9F97-950B-4B94-B27B-EAD9B2311992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61863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1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A116A2-2719-46F0-9F76-5693E34E08F0}" type="slidenum">
              <a:rPr lang="fr-FR" smtClean="0"/>
              <a:pPr/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205802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1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A116A2-2719-46F0-9F76-5693E34E08F0}" type="slidenum">
              <a:rPr lang="fr-FR" smtClean="0"/>
              <a:pPr/>
              <a:t>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963093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100" dirty="0"/>
              <a:t> </a:t>
            </a:r>
          </a:p>
          <a:p>
            <a:endParaRPr lang="fr-FR" sz="11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A116A2-2719-46F0-9F76-5693E34E08F0}" type="slidenum">
              <a:rPr lang="fr-FR" smtClean="0"/>
              <a:pPr/>
              <a:t>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67990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100" dirty="0"/>
              <a:t> </a:t>
            </a:r>
          </a:p>
          <a:p>
            <a:endParaRPr lang="fr-FR" sz="11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A116A2-2719-46F0-9F76-5693E34E08F0}" type="slidenum">
              <a:rPr lang="fr-FR" smtClean="0"/>
              <a:pPr/>
              <a:t>18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252961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1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A116A2-2719-46F0-9F76-5693E34E08F0}" type="slidenum">
              <a:rPr lang="fr-FR" smtClean="0"/>
              <a:pPr/>
              <a:t>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56437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341">
              <a:spcBef>
                <a:spcPts val="606"/>
              </a:spcBef>
              <a:spcAft>
                <a:spcPts val="606"/>
              </a:spcAft>
              <a:buClr>
                <a:srgbClr val="31B6FD"/>
              </a:buClr>
              <a:buSzPct val="70000"/>
              <a:defRPr/>
            </a:pPr>
            <a:endParaRPr lang="en-US" sz="15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BDD512-FFD9-43E1-8A73-3DE581806909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3855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>
              <a:latin typeface="Abadi Extra Light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0D9F97-950B-4B94-B27B-EAD9B2311992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74328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BDD512-FFD9-43E1-8A73-3DE581806909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87309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1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A116A2-2719-46F0-9F76-5693E34E08F0}" type="slidenum">
              <a:rPr lang="fr-FR" smtClean="0"/>
              <a:pPr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382231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1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A116A2-2719-46F0-9F76-5693E34E08F0}" type="slidenum">
              <a:rPr lang="fr-FR" smtClean="0"/>
              <a:pPr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382231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F9D3B-1E47-49DE-925E-E77BA228C4B0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18311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0D9F97-950B-4B94-B27B-EAD9B2311992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64384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0D9F97-950B-4B94-B27B-EAD9B2311992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048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26/10/2023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26/10/2023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26/10/2023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26/10/2023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26/10/2023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26/10/2023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26/10/2023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26/10/2023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26/10/2023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26/10/2023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26/10/2023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26/10/2023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gxi4WkTvM7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www.etwinning.fr/" TargetMode="Externa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hyperlink" Target="https://school-education.ec.europa.eu/fr" TargetMode="Externa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school-education.ec.europa.eu/fr/etwinnin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twinning.fr/decouvrir/les-projets-etwinning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school-education.ec.europa.eu/en/etwinning/projects/savourer-mon-assiette-sans-detraquer-ma-planete/twinspace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mailto:contact@etwinning.fr" TargetMode="External"/><Relationship Id="rId3" Type="http://schemas.openxmlformats.org/officeDocument/2006/relationships/hyperlink" Target="https://www.etwinning.fr/nous-contacter/contacts-academiques" TargetMode="External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4.png"/><Relationship Id="rId5" Type="http://schemas.openxmlformats.org/officeDocument/2006/relationships/hyperlink" Target="https://www.youtube.com/channel/UCLi69rs77Y93I2S1dfLufNQ" TargetMode="External"/><Relationship Id="rId10" Type="http://schemas.openxmlformats.org/officeDocument/2006/relationships/image" Target="../media/image2.png"/><Relationship Id="rId4" Type="http://schemas.openxmlformats.org/officeDocument/2006/relationships/image" Target="../media/image24.png"/><Relationship Id="rId9" Type="http://schemas.openxmlformats.org/officeDocument/2006/relationships/hyperlink" Target="mailto:assistance@etwinning.fr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2.jpeg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https://www.education.gouv.fr/propositions-pour-une-meilleure-maitrise-des-langues-vivantes-etrangeres-7052" TargetMode="External"/><Relationship Id="rId7" Type="http://schemas.openxmlformats.org/officeDocument/2006/relationships/hyperlink" Target="https://www.cafepedagogique.net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ducavox.fr/innovation/dispositifs/author/5748-riouanthony" TargetMode="External"/><Relationship Id="rId5" Type="http://schemas.openxmlformats.org/officeDocument/2006/relationships/hyperlink" Target="https://edubase.eduscol.education.fr/recherche?q=etwinning" TargetMode="External"/><Relationship Id="rId4" Type="http://schemas.openxmlformats.org/officeDocument/2006/relationships/hyperlink" Target="https://eduscol.education.fr/1168/echanges-distance-dispositif-etwinning" TargetMode="External"/><Relationship Id="rId9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etwinning.fr/decouvrir/annees-thematiques/thematique-de-lannee-2023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etwinning.fr/decouvrir/etwinning-dans-erasmus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052F28E9-C007-4AD9-9450-B0BC8DB3DB85}"/>
              </a:ext>
            </a:extLst>
          </p:cNvPr>
          <p:cNvSpPr txBox="1"/>
          <p:nvPr/>
        </p:nvSpPr>
        <p:spPr>
          <a:xfrm>
            <a:off x="539552" y="3634095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>
                <a:solidFill>
                  <a:schemeClr val="accent1">
                    <a:lumMod val="75000"/>
                  </a:schemeClr>
                </a:solidFill>
                <a:latin typeface="Asap" panose="02000506040000020004" pitchFamily="2" charset="0"/>
              </a:rPr>
              <a:t>Présentation d’eTwinning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4A87C84-057E-F605-7514-BEC1D13CD7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262062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EA855AE6-EEAF-2AE0-533D-1A9199D9BA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788" y="6021288"/>
            <a:ext cx="6908423" cy="76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9927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199" y="1655298"/>
            <a:ext cx="8229600" cy="862331"/>
          </a:xfrm>
        </p:spPr>
        <p:txBody>
          <a:bodyPr>
            <a:normAutofit/>
          </a:bodyPr>
          <a:lstStyle/>
          <a:p>
            <a:pPr lvl="0">
              <a:lnSpc>
                <a:spcPts val="3500"/>
              </a:lnSpc>
            </a:pPr>
            <a:r>
              <a:rPr lang="fr-FR" sz="2400" b="1" dirty="0">
                <a:solidFill>
                  <a:schemeClr val="tx2"/>
                </a:solidFill>
                <a:latin typeface="Asap" panose="02000506040000020004" pitchFamily="2" charset="0"/>
                <a:ea typeface="+mn-ea"/>
                <a:cs typeface="+mn-cs"/>
              </a:rPr>
              <a:t>eTwinning et Erasmus+ en vidéo</a:t>
            </a:r>
          </a:p>
        </p:txBody>
      </p:sp>
      <p:pic>
        <p:nvPicPr>
          <p:cNvPr id="7" name="Image 6">
            <a:hlinkClick r:id="rId3"/>
            <a:extLst>
              <a:ext uri="{FF2B5EF4-FFF2-40B4-BE49-F238E27FC236}">
                <a16:creationId xmlns:a16="http://schemas.microsoft.com/office/drawing/2014/main" id="{E56BC95C-8B15-4DB1-BEFE-1AF0283745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2367" y="2420888"/>
            <a:ext cx="5619265" cy="285633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CB3382AA-3758-4EBD-B072-D7CAE4CE19D5}"/>
              </a:ext>
            </a:extLst>
          </p:cNvPr>
          <p:cNvSpPr txBox="1"/>
          <p:nvPr/>
        </p:nvSpPr>
        <p:spPr>
          <a:xfrm>
            <a:off x="1691680" y="5372836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Cliquez sur l’image pour accéder à la vidéo de présentation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F334DB4-50D9-6DDE-B31D-3880A13B86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2102" y="6076592"/>
            <a:ext cx="6908423" cy="76506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ABAF9A4A-2520-A083-EA10-992616FD17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1766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6515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3945518"/>
            <a:ext cx="7772400" cy="1470025"/>
          </a:xfrm>
        </p:spPr>
        <p:txBody>
          <a:bodyPr>
            <a:normAutofit/>
          </a:bodyPr>
          <a:lstStyle/>
          <a:p>
            <a:r>
              <a:rPr lang="fr-FR" sz="4800" b="1" dirty="0">
                <a:solidFill>
                  <a:schemeClr val="tx2"/>
                </a:solidFill>
                <a:latin typeface="Asap" panose="02000506040000020004" pitchFamily="2" charset="0"/>
              </a:rPr>
              <a:t>Trois espaces en ligne</a:t>
            </a:r>
          </a:p>
        </p:txBody>
      </p:sp>
      <p:pic>
        <p:nvPicPr>
          <p:cNvPr id="7" name="Picture 2" descr="Lcd, Surveiller, Affichage, Écran, Haute Définition, Pc">
            <a:extLst>
              <a:ext uri="{FF2B5EF4-FFF2-40B4-BE49-F238E27FC236}">
                <a16:creationId xmlns:a16="http://schemas.microsoft.com/office/drawing/2014/main" id="{F094616D-4EB8-47B5-917A-330B8D21EA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671" y="2911801"/>
            <a:ext cx="1522658" cy="141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721EFEDE-6139-BB75-D079-F3E693DF70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2620622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F731B233-7695-7EC8-C7C0-1598AF57EC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3608" y="6066727"/>
            <a:ext cx="6908423" cy="76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382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>
            <a:extLst>
              <a:ext uri="{FF2B5EF4-FFF2-40B4-BE49-F238E27FC236}">
                <a16:creationId xmlns:a16="http://schemas.microsoft.com/office/drawing/2014/main" id="{1F0A27D9-5E77-4A5C-B1FC-F41527ADA918}"/>
              </a:ext>
            </a:extLst>
          </p:cNvPr>
          <p:cNvSpPr txBox="1"/>
          <p:nvPr/>
        </p:nvSpPr>
        <p:spPr>
          <a:xfrm>
            <a:off x="575556" y="1924817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accent1">
                    <a:lumMod val="75000"/>
                  </a:schemeClr>
                </a:solidFill>
                <a:latin typeface="Asap" panose="02000506040000020004" pitchFamily="2" charset="0"/>
              </a:rPr>
              <a:t>1. Portail européen et national</a:t>
            </a:r>
          </a:p>
        </p:txBody>
      </p:sp>
      <p:pic>
        <p:nvPicPr>
          <p:cNvPr id="15" name="Image 14">
            <a:hlinkClick r:id="rId3"/>
            <a:extLst>
              <a:ext uri="{FF2B5EF4-FFF2-40B4-BE49-F238E27FC236}">
                <a16:creationId xmlns:a16="http://schemas.microsoft.com/office/drawing/2014/main" id="{F8709770-1D15-4C8D-8BAB-58BE9EA26B8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5976" y="2977754"/>
            <a:ext cx="4523080" cy="1926372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A433C73A-ABC3-490C-AC0F-4AD745EE054D}"/>
              </a:ext>
            </a:extLst>
          </p:cNvPr>
          <p:cNvSpPr txBox="1"/>
          <p:nvPr/>
        </p:nvSpPr>
        <p:spPr>
          <a:xfrm>
            <a:off x="578607" y="5303155"/>
            <a:ext cx="377736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Asap" panose="02000506040000020004" pitchFamily="2" charset="0"/>
              </a:rPr>
              <a:t>La European School Education Platform (ESEP) </a:t>
            </a:r>
            <a:r>
              <a:rPr lang="fr-FR" dirty="0"/>
              <a:t>https://school-education.ec.europa.eu/fr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638504F-3B41-482B-AA02-0FC65C0A29C7}"/>
              </a:ext>
            </a:extLst>
          </p:cNvPr>
          <p:cNvSpPr txBox="1"/>
          <p:nvPr/>
        </p:nvSpPr>
        <p:spPr>
          <a:xfrm>
            <a:off x="5101687" y="5346627"/>
            <a:ext cx="3777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https://www.etwinning.fr/</a:t>
            </a:r>
          </a:p>
        </p:txBody>
      </p:sp>
      <p:pic>
        <p:nvPicPr>
          <p:cNvPr id="3" name="Image 2">
            <a:hlinkClick r:id="rId5"/>
            <a:extLst>
              <a:ext uri="{FF2B5EF4-FFF2-40B4-BE49-F238E27FC236}">
                <a16:creationId xmlns:a16="http://schemas.microsoft.com/office/drawing/2014/main" id="{08B00DEF-7F9C-7CB2-53CC-D792FCD96A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9592" y="2519258"/>
            <a:ext cx="2625241" cy="2651121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51AC9EF1-7320-351C-893B-E31B92C85C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3608" y="6104994"/>
            <a:ext cx="6908423" cy="76506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EE18415-F838-6533-3E1E-48C2D6D0E91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1766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5207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>
            <a:extLst>
              <a:ext uri="{FF2B5EF4-FFF2-40B4-BE49-F238E27FC236}">
                <a16:creationId xmlns:a16="http://schemas.microsoft.com/office/drawing/2014/main" id="{1F0A27D9-5E77-4A5C-B1FC-F41527ADA918}"/>
              </a:ext>
            </a:extLst>
          </p:cNvPr>
          <p:cNvSpPr txBox="1"/>
          <p:nvPr/>
        </p:nvSpPr>
        <p:spPr>
          <a:xfrm>
            <a:off x="575556" y="1860997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accent1">
                    <a:lumMod val="75000"/>
                  </a:schemeClr>
                </a:solidFill>
                <a:latin typeface="Asap" panose="02000506040000020004" pitchFamily="2" charset="0"/>
              </a:rPr>
              <a:t>2. La section « eTwinning » dans l’ESEP</a:t>
            </a:r>
          </a:p>
        </p:txBody>
      </p:sp>
      <p:pic>
        <p:nvPicPr>
          <p:cNvPr id="8" name="Image 7">
            <a:hlinkClick r:id="rId3"/>
            <a:extLst>
              <a:ext uri="{FF2B5EF4-FFF2-40B4-BE49-F238E27FC236}">
                <a16:creationId xmlns:a16="http://schemas.microsoft.com/office/drawing/2014/main" id="{F3B83EC0-A29E-5880-5235-3AE99D8133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2484" y="2405789"/>
            <a:ext cx="3599032" cy="361483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6D4F0C66-59FF-82B9-6EA7-22DEE9372B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3608" y="6118633"/>
            <a:ext cx="6908423" cy="76506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A755B2E4-E7B4-41E7-F596-9C6A8001C7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1766615"/>
          </a:xfrm>
          <a:prstGeom prst="rect">
            <a:avLst/>
          </a:prstGeom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0E20F4B1-5B8D-FE46-6273-46E67469BE9F}"/>
              </a:ext>
            </a:extLst>
          </p:cNvPr>
          <p:cNvSpPr/>
          <p:nvPr/>
        </p:nvSpPr>
        <p:spPr>
          <a:xfrm>
            <a:off x="4932040" y="2708920"/>
            <a:ext cx="648072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57663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>
            <a:extLst>
              <a:ext uri="{FF2B5EF4-FFF2-40B4-BE49-F238E27FC236}">
                <a16:creationId xmlns:a16="http://schemas.microsoft.com/office/drawing/2014/main" id="{1F0A27D9-5E77-4A5C-B1FC-F41527ADA918}"/>
              </a:ext>
            </a:extLst>
          </p:cNvPr>
          <p:cNvSpPr txBox="1"/>
          <p:nvPr/>
        </p:nvSpPr>
        <p:spPr>
          <a:xfrm>
            <a:off x="492296" y="1772816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accent1">
                    <a:lumMod val="75000"/>
                  </a:schemeClr>
                </a:solidFill>
                <a:latin typeface="Asap" panose="02000506040000020004" pitchFamily="2" charset="0"/>
              </a:rPr>
              <a:t>3. L’espace de travail en ligne sécurisé, </a:t>
            </a:r>
          </a:p>
          <a:p>
            <a:pPr algn="ctr"/>
            <a:r>
              <a:rPr lang="fr-FR" sz="2400" b="1" dirty="0">
                <a:solidFill>
                  <a:schemeClr val="accent1">
                    <a:lumMod val="75000"/>
                  </a:schemeClr>
                </a:solidFill>
                <a:latin typeface="Asap" panose="02000506040000020004" pitchFamily="2" charset="0"/>
              </a:rPr>
              <a:t>le TwinSpace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8A7D0F3-51A3-FD2A-65FB-9BDEA666B6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808" y="2830509"/>
            <a:ext cx="3289864" cy="323239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1D80B8AD-D325-2A2A-636C-BE2ED5426C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7786" y="6092935"/>
            <a:ext cx="6908423" cy="76506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B4573B7-5DDA-97C1-B59C-B6253530E3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1766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0745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689" y="1501026"/>
            <a:ext cx="9036496" cy="936104"/>
          </a:xfrm>
        </p:spPr>
        <p:txBody>
          <a:bodyPr>
            <a:normAutofit/>
          </a:bodyPr>
          <a:lstStyle/>
          <a:p>
            <a:pPr lvl="0">
              <a:lnSpc>
                <a:spcPts val="3500"/>
              </a:lnSpc>
            </a:pPr>
            <a:r>
              <a:rPr lang="fr-FR" sz="2400" b="1" dirty="0">
                <a:solidFill>
                  <a:schemeClr val="tx2"/>
                </a:solidFill>
                <a:latin typeface="Asap" panose="02000506040000020004" pitchFamily="2" charset="0"/>
                <a:ea typeface="+mn-ea"/>
                <a:cs typeface="+mn-cs"/>
              </a:rPr>
              <a:t>C’est quoi un projet eTwinning? </a:t>
            </a:r>
          </a:p>
        </p:txBody>
      </p:sp>
      <p:pic>
        <p:nvPicPr>
          <p:cNvPr id="4" name="Image 3">
            <a:hlinkClick r:id="rId3"/>
            <a:extLst>
              <a:ext uri="{FF2B5EF4-FFF2-40B4-BE49-F238E27FC236}">
                <a16:creationId xmlns:a16="http://schemas.microsoft.com/office/drawing/2014/main" id="{FC363CE0-BCE7-400D-823A-F0665DC3DE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2338410"/>
            <a:ext cx="8024149" cy="3438314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6052CBFF-B2FE-40E7-AE99-17337C482296}"/>
              </a:ext>
            </a:extLst>
          </p:cNvPr>
          <p:cNvSpPr txBox="1"/>
          <p:nvPr/>
        </p:nvSpPr>
        <p:spPr>
          <a:xfrm>
            <a:off x="1115726" y="5776724"/>
            <a:ext cx="6912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Cliquez sur l’image pour accéder à des exemples de projets et d’activités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FE5F3FD-7EF8-AE40-D94B-FF550E241E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5726" y="6161959"/>
            <a:ext cx="6908423" cy="76506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D7BFB03-47A4-EF40-A83B-C23F45FDA1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1766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7464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2EFCD311-A513-48E1-82A0-5CDFC110E32C}"/>
              </a:ext>
            </a:extLst>
          </p:cNvPr>
          <p:cNvSpPr txBox="1"/>
          <p:nvPr/>
        </p:nvSpPr>
        <p:spPr>
          <a:xfrm>
            <a:off x="1259632" y="2276872"/>
            <a:ext cx="633670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accent1">
                    <a:lumMod val="75000"/>
                  </a:schemeClr>
                </a:solidFill>
                <a:latin typeface="Asap" panose="02000506040000020004" pitchFamily="2" charset="0"/>
              </a:rPr>
              <a:t>Focus sur un projet :</a:t>
            </a:r>
          </a:p>
          <a:p>
            <a:pPr algn="ctr"/>
            <a:r>
              <a:rPr lang="fr-FR" sz="2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sap" panose="02000506040000020004" pitchFamily="2" charset="0"/>
              </a:rPr>
              <a:t>Savourer mon assiette sans détraquer ma planète </a:t>
            </a:r>
          </a:p>
          <a:p>
            <a:pPr algn="ctr"/>
            <a:endParaRPr lang="fr-FR" sz="3600" b="1" dirty="0">
              <a:solidFill>
                <a:schemeClr val="accent1">
                  <a:lumMod val="75000"/>
                </a:schemeClr>
              </a:solidFill>
              <a:latin typeface="Asap" panose="02000506040000020004" pitchFamily="2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461B780-46C9-484B-8E4A-5A2A23E83F08}"/>
              </a:ext>
            </a:extLst>
          </p:cNvPr>
          <p:cNvSpPr txBox="1"/>
          <p:nvPr/>
        </p:nvSpPr>
        <p:spPr>
          <a:xfrm>
            <a:off x="1547664" y="5589240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Cliquez sur l’image pour accéder au TwinSpace du projet </a:t>
            </a:r>
          </a:p>
        </p:txBody>
      </p:sp>
      <p:pic>
        <p:nvPicPr>
          <p:cNvPr id="6" name="Image 5">
            <a:hlinkClick r:id="rId3"/>
            <a:extLst>
              <a:ext uri="{FF2B5EF4-FFF2-40B4-BE49-F238E27FC236}">
                <a16:creationId xmlns:a16="http://schemas.microsoft.com/office/drawing/2014/main" id="{82E04B6A-5F5F-288F-409A-E84FA2304E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0789" y="3527138"/>
            <a:ext cx="1934390" cy="194248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63580F8-DD7C-3955-C0BB-7C7DFBC569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7787" y="6092935"/>
            <a:ext cx="6908423" cy="76506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49259E5-17F2-58B9-2D1C-D5C8ECC3FD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1766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9881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>
            <a:extLst>
              <a:ext uri="{FF2B5EF4-FFF2-40B4-BE49-F238E27FC236}">
                <a16:creationId xmlns:a16="http://schemas.microsoft.com/office/drawing/2014/main" id="{4C382916-6D95-4D16-A711-91B5C846898C}"/>
              </a:ext>
            </a:extLst>
          </p:cNvPr>
          <p:cNvSpPr txBox="1"/>
          <p:nvPr/>
        </p:nvSpPr>
        <p:spPr>
          <a:xfrm>
            <a:off x="318299" y="1733225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accent1">
                    <a:lumMod val="75000"/>
                  </a:schemeClr>
                </a:solidFill>
                <a:latin typeface="Asap" panose="02000506040000020004" pitchFamily="2" charset="0"/>
              </a:rPr>
              <a:t>Bonnes pratiques et reconnaissances</a:t>
            </a:r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48D3648C-8FA0-46A4-860B-1B027D1C1F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750" y="3642721"/>
            <a:ext cx="8229600" cy="2398013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fr-FR" sz="1600" dirty="0">
                <a:solidFill>
                  <a:schemeClr val="tx2">
                    <a:lumMod val="75000"/>
                  </a:schemeClr>
                </a:solidFill>
                <a:latin typeface="Arial Nova" panose="020B0504020202020204" pitchFamily="34" charset="0"/>
              </a:rPr>
              <a:t>Les labels de qualité national et européen</a:t>
            </a:r>
          </a:p>
          <a:p>
            <a:pPr>
              <a:spcAft>
                <a:spcPts val="1200"/>
              </a:spcAft>
            </a:pPr>
            <a:r>
              <a:rPr lang="fr-FR" sz="1600" dirty="0">
                <a:solidFill>
                  <a:schemeClr val="tx2">
                    <a:lumMod val="75000"/>
                  </a:schemeClr>
                </a:solidFill>
                <a:latin typeface="Arial Nova" panose="020B0504020202020204" pitchFamily="34" charset="0"/>
              </a:rPr>
              <a:t>Les ambassadeurs : un réseau d’</a:t>
            </a:r>
            <a:r>
              <a:rPr lang="fr-FR" sz="1600" dirty="0" err="1">
                <a:solidFill>
                  <a:schemeClr val="tx2">
                    <a:lumMod val="75000"/>
                  </a:schemeClr>
                </a:solidFill>
                <a:latin typeface="Arial Nova" panose="020B0504020202020204" pitchFamily="34" charset="0"/>
              </a:rPr>
              <a:t>eTwinneurs</a:t>
            </a:r>
            <a:r>
              <a:rPr lang="fr-FR" sz="1600" dirty="0">
                <a:solidFill>
                  <a:schemeClr val="tx2">
                    <a:lumMod val="75000"/>
                  </a:schemeClr>
                </a:solidFill>
                <a:latin typeface="Arial Nova" panose="020B0504020202020204" pitchFamily="34" charset="0"/>
              </a:rPr>
              <a:t> expérimentés</a:t>
            </a:r>
          </a:p>
          <a:p>
            <a:pPr>
              <a:spcAft>
                <a:spcPts val="1200"/>
              </a:spcAft>
            </a:pPr>
            <a:r>
              <a:rPr lang="fr-FR" sz="1600" dirty="0">
                <a:solidFill>
                  <a:schemeClr val="tx2">
                    <a:lumMod val="75000"/>
                  </a:schemeClr>
                </a:solidFill>
                <a:latin typeface="Arial Nova" panose="020B0504020202020204" pitchFamily="34" charset="0"/>
              </a:rPr>
              <a:t>Prix nationaux et européens</a:t>
            </a:r>
          </a:p>
          <a:p>
            <a:pPr>
              <a:spcAft>
                <a:spcPts val="1200"/>
              </a:spcAft>
            </a:pPr>
            <a:r>
              <a:rPr lang="fr-FR" sz="1600" dirty="0">
                <a:solidFill>
                  <a:schemeClr val="tx2">
                    <a:lumMod val="75000"/>
                  </a:schemeClr>
                </a:solidFill>
                <a:latin typeface="Arial Nova" panose="020B0504020202020204" pitchFamily="34" charset="0"/>
              </a:rPr>
              <a:t>Valorisation et diffusion des projets (notion de dissémination -  sites web eTwinning, réseaux sociaux, sites des écoles... )</a:t>
            </a:r>
          </a:p>
          <a:p>
            <a:pPr>
              <a:spcAft>
                <a:spcPts val="1200"/>
              </a:spcAft>
            </a:pPr>
            <a:r>
              <a:rPr lang="fr-FR" sz="1600" dirty="0">
                <a:solidFill>
                  <a:schemeClr val="tx2">
                    <a:lumMod val="75000"/>
                  </a:schemeClr>
                </a:solidFill>
                <a:latin typeface="Arial Nova" panose="020B0504020202020204" pitchFamily="34" charset="0"/>
              </a:rPr>
              <a:t>Le label eTwinning School</a:t>
            </a:r>
          </a:p>
        </p:txBody>
      </p:sp>
      <p:pic>
        <p:nvPicPr>
          <p:cNvPr id="13" name="Picture 2" descr="Tasse, Victoire, Gagnant, Prix, Or, Vainqueur, Honneur">
            <a:extLst>
              <a:ext uri="{FF2B5EF4-FFF2-40B4-BE49-F238E27FC236}">
                <a16:creationId xmlns:a16="http://schemas.microsoft.com/office/drawing/2014/main" id="{F073B870-EED4-4D9F-976B-023B6E8DFD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371278"/>
            <a:ext cx="875842" cy="8758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Google Shape;117;p17">
            <a:extLst>
              <a:ext uri="{FF2B5EF4-FFF2-40B4-BE49-F238E27FC236}">
                <a16:creationId xmlns:a16="http://schemas.microsoft.com/office/drawing/2014/main" id="{F5480251-64DF-4C88-A33B-77C419B24FEC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0992" y="2313661"/>
            <a:ext cx="723136" cy="8758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001C92E6-C5A9-780B-AD91-BEFC545BC8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2560" y="6098351"/>
            <a:ext cx="6908423" cy="765065"/>
          </a:xfrm>
          <a:prstGeom prst="rect">
            <a:avLst/>
          </a:prstGeom>
        </p:spPr>
      </p:pic>
      <p:pic>
        <p:nvPicPr>
          <p:cNvPr id="4098" name="Picture 2" descr="Label Qualité E-Twinning – La Salle Saint-Charles">
            <a:extLst>
              <a:ext uri="{FF2B5EF4-FFF2-40B4-BE49-F238E27FC236}">
                <a16:creationId xmlns:a16="http://schemas.microsoft.com/office/drawing/2014/main" id="{8B3AEA21-E979-58B7-E7FA-86CA65F8A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090" y="2418953"/>
            <a:ext cx="1999481" cy="7259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936AB1E8-3AD0-4F21-A582-EE868558DF9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1766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07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>
            <a:extLst>
              <a:ext uri="{FF2B5EF4-FFF2-40B4-BE49-F238E27FC236}">
                <a16:creationId xmlns:a16="http://schemas.microsoft.com/office/drawing/2014/main" id="{4C382916-6D95-4D16-A711-91B5C846898C}"/>
              </a:ext>
            </a:extLst>
          </p:cNvPr>
          <p:cNvSpPr txBox="1"/>
          <p:nvPr/>
        </p:nvSpPr>
        <p:spPr>
          <a:xfrm>
            <a:off x="791579" y="1815879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accent1">
                    <a:lumMod val="75000"/>
                  </a:schemeClr>
                </a:solidFill>
                <a:latin typeface="Asap" panose="02000506040000020004" pitchFamily="2" charset="0"/>
              </a:rPr>
              <a:t>Où trouver de l’aide ? </a:t>
            </a:r>
          </a:p>
        </p:txBody>
      </p:sp>
      <p:pic>
        <p:nvPicPr>
          <p:cNvPr id="5" name="Image 4">
            <a:hlinkClick r:id="rId3"/>
            <a:extLst>
              <a:ext uri="{FF2B5EF4-FFF2-40B4-BE49-F238E27FC236}">
                <a16:creationId xmlns:a16="http://schemas.microsoft.com/office/drawing/2014/main" id="{8164B4EA-2AC2-4BBE-A397-F9E3F396B2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600" y="2492573"/>
            <a:ext cx="1728192" cy="938361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4D50C278-554D-433C-AAE5-FD3D26BF23F9}"/>
              </a:ext>
            </a:extLst>
          </p:cNvPr>
          <p:cNvSpPr txBox="1"/>
          <p:nvPr/>
        </p:nvSpPr>
        <p:spPr>
          <a:xfrm>
            <a:off x="3059832" y="2573507"/>
            <a:ext cx="4536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Les </a:t>
            </a:r>
            <a:r>
              <a:rPr lang="fr-FR" sz="1600" b="1" dirty="0" err="1"/>
              <a:t>CORrespondants</a:t>
            </a:r>
            <a:r>
              <a:rPr lang="fr-FR" sz="1600" b="1" dirty="0"/>
              <a:t> </a:t>
            </a:r>
            <a:r>
              <a:rPr lang="fr-FR" sz="1600" b="1" dirty="0" err="1"/>
              <a:t>ACadémiques</a:t>
            </a:r>
            <a:r>
              <a:rPr lang="fr-FR" sz="1600" b="1" dirty="0"/>
              <a:t> </a:t>
            </a:r>
            <a:r>
              <a:rPr lang="fr-FR" sz="1600" dirty="0"/>
              <a:t>(CORACs) sont les points de contacts au niveau de chaque académie. </a:t>
            </a:r>
          </a:p>
        </p:txBody>
      </p:sp>
      <p:pic>
        <p:nvPicPr>
          <p:cNvPr id="10" name="Image 9">
            <a:hlinkClick r:id="rId5"/>
            <a:extLst>
              <a:ext uri="{FF2B5EF4-FFF2-40B4-BE49-F238E27FC236}">
                <a16:creationId xmlns:a16="http://schemas.microsoft.com/office/drawing/2014/main" id="{BE321C0F-EE9E-40FF-A89D-A25FB453A6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2288" y="3799380"/>
            <a:ext cx="2479037" cy="1072518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59E24146-BF2B-4E2F-A0AD-21B835771164}"/>
              </a:ext>
            </a:extLst>
          </p:cNvPr>
          <p:cNvSpPr txBox="1"/>
          <p:nvPr/>
        </p:nvSpPr>
        <p:spPr>
          <a:xfrm>
            <a:off x="1171684" y="3778181"/>
            <a:ext cx="45365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La </a:t>
            </a:r>
            <a:r>
              <a:rPr lang="fr-FR" sz="1600" b="1" dirty="0"/>
              <a:t>chaîne YouTube eTwinning France </a:t>
            </a:r>
            <a:r>
              <a:rPr lang="fr-FR" sz="1600" dirty="0"/>
              <a:t>propose de nombreux tutoriels d’aide sur eTwinning, mais aussi les enregistrements de toutes les formations en ligne</a:t>
            </a:r>
          </a:p>
        </p:txBody>
      </p:sp>
      <p:pic>
        <p:nvPicPr>
          <p:cNvPr id="18" name="Image 17" descr="Une image contenant texte&#10;&#10;Description générée automatiquement">
            <a:extLst>
              <a:ext uri="{FF2B5EF4-FFF2-40B4-BE49-F238E27FC236}">
                <a16:creationId xmlns:a16="http://schemas.microsoft.com/office/drawing/2014/main" id="{9B7CE0BF-5E3E-410D-8FC5-6DC467BF85A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5200166"/>
            <a:ext cx="2520280" cy="840094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B58ADAFE-45BC-469D-93C6-75C157F6CAA7}"/>
              </a:ext>
            </a:extLst>
          </p:cNvPr>
          <p:cNvSpPr txBox="1"/>
          <p:nvPr/>
        </p:nvSpPr>
        <p:spPr>
          <a:xfrm>
            <a:off x="4571999" y="5266774"/>
            <a:ext cx="4392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Le </a:t>
            </a:r>
            <a:r>
              <a:rPr lang="fr-FR" sz="1600" b="1" dirty="0"/>
              <a:t>Bureau d’assistance national </a:t>
            </a:r>
            <a:r>
              <a:rPr lang="fr-FR" sz="1600" dirty="0"/>
              <a:t>(BAN) eTwinning France est joignable en envoyant un mail à </a:t>
            </a:r>
            <a:r>
              <a:rPr lang="fr-FR" sz="1600" dirty="0">
                <a:hlinkClick r:id="rId8"/>
              </a:rPr>
              <a:t>contact@etwinning.fr</a:t>
            </a:r>
            <a:r>
              <a:rPr lang="fr-FR" sz="1600" dirty="0"/>
              <a:t> ou </a:t>
            </a:r>
            <a:r>
              <a:rPr lang="fr-FR" sz="1600" dirty="0">
                <a:hlinkClick r:id="rId9"/>
              </a:rPr>
              <a:t>assistance@etwinning.fr</a:t>
            </a:r>
            <a:r>
              <a:rPr lang="fr-FR" sz="1600" dirty="0"/>
              <a:t> 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80653874-F850-ADD6-0143-D6069DD115A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17788" y="6089524"/>
            <a:ext cx="6908423" cy="76506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5DCB20A7-FC0E-7953-AD69-711C6E74CCD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1766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1017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Graphique, graphisme, Police, logo&#10;&#10;Description générée automatiquement">
            <a:extLst>
              <a:ext uri="{FF2B5EF4-FFF2-40B4-BE49-F238E27FC236}">
                <a16:creationId xmlns:a16="http://schemas.microsoft.com/office/drawing/2014/main" id="{AF289D16-6603-90BF-821A-10382CB420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091349"/>
            <a:ext cx="2427952" cy="1735393"/>
          </a:xfrm>
          <a:prstGeom prst="rect">
            <a:avLst/>
          </a:prstGeom>
        </p:spPr>
      </p:pic>
      <p:pic>
        <p:nvPicPr>
          <p:cNvPr id="5" name="Image 4" descr="Une image contenant texte, Police, capture d’écran, Bleu électrique&#10;&#10;Description générée automatiquement">
            <a:extLst>
              <a:ext uri="{FF2B5EF4-FFF2-40B4-BE49-F238E27FC236}">
                <a16:creationId xmlns:a16="http://schemas.microsoft.com/office/drawing/2014/main" id="{CB9D7C7C-8C1C-2D92-6933-DB6EAAF3ED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291" y="3675327"/>
            <a:ext cx="2679053" cy="56205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726DB27B-F535-1AD2-51C0-B999125C2A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7788" y="6092935"/>
            <a:ext cx="6908423" cy="76506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00A5FD8-5A1F-D4C9-2750-64FF895C96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262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84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4">
            <a:extLst>
              <a:ext uri="{FF2B5EF4-FFF2-40B4-BE49-F238E27FC236}">
                <a16:creationId xmlns:a16="http://schemas.microsoft.com/office/drawing/2014/main" id="{DE0E4520-48C1-428F-881C-575321BA5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9692" y="4745735"/>
            <a:ext cx="5670173" cy="103494"/>
          </a:xfrm>
        </p:spPr>
        <p:txBody>
          <a:bodyPr>
            <a:normAutofit fontScale="90000"/>
          </a:bodyPr>
          <a:lstStyle/>
          <a:p>
            <a:r>
              <a:rPr lang="fr-FR" sz="3600" b="1" dirty="0">
                <a:solidFill>
                  <a:schemeClr val="accent1">
                    <a:lumMod val="75000"/>
                  </a:schemeClr>
                </a:solidFill>
                <a:latin typeface="Arial Nova" panose="020B0504020202020204" pitchFamily="34" charset="0"/>
                <a:cs typeface="Posterama" panose="020B0502040204020203" pitchFamily="34" charset="0"/>
              </a:rPr>
              <a:t>eTwinning en quelques mots et quelques chiffres…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795DBFC-DB16-47DD-9CD1-D5AAE505A32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7784" y="1942029"/>
            <a:ext cx="4221068" cy="19270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1C61A5A1-B06D-110C-3C8E-93FE030885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176661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FC4F8AC7-F073-9BFB-0964-7EAAFDF429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7788" y="6083093"/>
            <a:ext cx="6908423" cy="76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055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dessin&#10;&#10;Description générée automatiquement">
            <a:extLst>
              <a:ext uri="{FF2B5EF4-FFF2-40B4-BE49-F238E27FC236}">
                <a16:creationId xmlns:a16="http://schemas.microsoft.com/office/drawing/2014/main" id="{00D60509-1295-409A-94E7-E569C3C050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222" y="3465874"/>
            <a:ext cx="1063114" cy="30366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1514679-2A75-43DE-9709-175EB2BE88D0}"/>
              </a:ext>
            </a:extLst>
          </p:cNvPr>
          <p:cNvSpPr/>
          <p:nvPr/>
        </p:nvSpPr>
        <p:spPr>
          <a:xfrm>
            <a:off x="268140" y="2069872"/>
            <a:ext cx="106311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sap" panose="02000506040000020004" pitchFamily="2" charset="0"/>
              </a:rPr>
              <a:t>2005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B222D2A7-6322-4335-ABC1-A3129AC8B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38" y="3364159"/>
            <a:ext cx="1154157" cy="44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285F2B9-06C5-490B-AEE8-756B1570818C}"/>
              </a:ext>
            </a:extLst>
          </p:cNvPr>
          <p:cNvSpPr/>
          <p:nvPr/>
        </p:nvSpPr>
        <p:spPr>
          <a:xfrm>
            <a:off x="3901454" y="2012949"/>
            <a:ext cx="106311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sap" panose="02000506040000020004" pitchFamily="2" charset="0"/>
              </a:rPr>
              <a:t>2014</a:t>
            </a:r>
            <a:endParaRPr lang="fr-FR" sz="32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Asap" panose="02000506040000020004" pitchFamily="2" charset="0"/>
            </a:endParaRPr>
          </a:p>
        </p:txBody>
      </p:sp>
      <p:sp>
        <p:nvSpPr>
          <p:cNvPr id="17" name="Flèche : droite rayée 16">
            <a:extLst>
              <a:ext uri="{FF2B5EF4-FFF2-40B4-BE49-F238E27FC236}">
                <a16:creationId xmlns:a16="http://schemas.microsoft.com/office/drawing/2014/main" id="{359B2299-55BC-4BF7-AC15-CAFFB3FCB120}"/>
              </a:ext>
            </a:extLst>
          </p:cNvPr>
          <p:cNvSpPr/>
          <p:nvPr/>
        </p:nvSpPr>
        <p:spPr>
          <a:xfrm>
            <a:off x="526981" y="2603290"/>
            <a:ext cx="8136904" cy="886538"/>
          </a:xfrm>
          <a:prstGeom prst="striped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4DD806F-E5FB-4C1B-96AC-389C0B1B609A}"/>
              </a:ext>
            </a:extLst>
          </p:cNvPr>
          <p:cNvSpPr/>
          <p:nvPr/>
        </p:nvSpPr>
        <p:spPr>
          <a:xfrm>
            <a:off x="7646174" y="2012949"/>
            <a:ext cx="106311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sap" panose="02000506040000020004" pitchFamily="2" charset="0"/>
              </a:rPr>
              <a:t>2022</a:t>
            </a:r>
            <a:endParaRPr lang="fr-FR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sap" panose="02000506040000020004" pitchFamily="2" charset="0"/>
            </a:endParaRPr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52846B3D-CE0E-4895-8D6C-B84EF4E53D6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3872" y="4512787"/>
            <a:ext cx="3574188" cy="1199352"/>
          </a:xfrm>
          <a:prstGeom prst="rect">
            <a:avLst/>
          </a:prstGeom>
        </p:spPr>
      </p:pic>
      <p:pic>
        <p:nvPicPr>
          <p:cNvPr id="12" name="Picture 2" descr="Education icons vector - School subjects - Buy this stock vector and  explore similar vectors at Adobe Stock | Adobe Stock">
            <a:extLst>
              <a:ext uri="{FF2B5EF4-FFF2-40B4-BE49-F238E27FC236}">
                <a16:creationId xmlns:a16="http://schemas.microsoft.com/office/drawing/2014/main" id="{16121957-60C0-4990-AE01-0924FA8A1B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117" y="3974997"/>
            <a:ext cx="1257598" cy="1187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2F76AC6-37AF-4133-8266-4B5FCC14157C}"/>
              </a:ext>
            </a:extLst>
          </p:cNvPr>
          <p:cNvSpPr/>
          <p:nvPr/>
        </p:nvSpPr>
        <p:spPr>
          <a:xfrm>
            <a:off x="1658057" y="5213630"/>
            <a:ext cx="212910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0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sap" panose="02000506040000020004" pitchFamily="2" charset="0"/>
              </a:rPr>
              <a:t>+ 140 000 projets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FF9392E-171C-42C3-A8E1-F9F3D67845A9}"/>
              </a:ext>
            </a:extLst>
          </p:cNvPr>
          <p:cNvSpPr txBox="1"/>
          <p:nvPr/>
        </p:nvSpPr>
        <p:spPr>
          <a:xfrm rot="19814832">
            <a:off x="1428141" y="4368527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/>
              <a:t>Toutes disciplines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2FF995A-157A-E871-53B6-B0F780F326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88345" y="3489828"/>
            <a:ext cx="2618082" cy="318697"/>
          </a:xfrm>
          <a:prstGeom prst="rect">
            <a:avLst/>
          </a:prstGeom>
        </p:spPr>
      </p:pic>
      <p:pic>
        <p:nvPicPr>
          <p:cNvPr id="7" name="Picture 2" descr="Le réseau de formation des enseignants - Réseau Canopé">
            <a:extLst>
              <a:ext uri="{FF2B5EF4-FFF2-40B4-BE49-F238E27FC236}">
                <a16:creationId xmlns:a16="http://schemas.microsoft.com/office/drawing/2014/main" id="{9A41BD93-B8E2-0393-3AB0-5ABDA821C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40" y="3982227"/>
            <a:ext cx="1389917" cy="53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DB6CBE3D-3FEA-510B-6EA6-1D312D9F075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6543" y="6044902"/>
            <a:ext cx="6908423" cy="76506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446E7460-ADF2-3DEA-7706-0A047473856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1766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846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49"/>
    </mc:Choice>
    <mc:Fallback xmlns="">
      <p:transition spd="slow" advTm="3449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Twinning.fr">
            <a:extLst>
              <a:ext uri="{FF2B5EF4-FFF2-40B4-BE49-F238E27FC236}">
                <a16:creationId xmlns:a16="http://schemas.microsoft.com/office/drawing/2014/main" id="{627C213E-3550-33D8-11EE-20026AEC9B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66614"/>
            <a:ext cx="9144000" cy="4230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Graphique 13">
            <a:extLst>
              <a:ext uri="{FF2B5EF4-FFF2-40B4-BE49-F238E27FC236}">
                <a16:creationId xmlns:a16="http://schemas.microsoft.com/office/drawing/2014/main" id="{BA5C03D4-C596-4A70-B900-8D32E9D6AA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79924870"/>
              </p:ext>
            </p:extLst>
          </p:nvPr>
        </p:nvGraphicFramePr>
        <p:xfrm>
          <a:off x="150494" y="2380112"/>
          <a:ext cx="4192905" cy="35276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D52A7A35-BD4E-4882-AE05-98E90CA75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9202" y="2101720"/>
            <a:ext cx="3237706" cy="2088813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fr-FR" sz="1400" dirty="0">
                <a:solidFill>
                  <a:schemeClr val="tx2">
                    <a:lumMod val="75000"/>
                  </a:schemeClr>
                </a:solidFill>
                <a:latin typeface="Asap" panose="02000506040000020004" pitchFamily="2" charset="0"/>
              </a:rPr>
              <a:t>La plateforme européenne est gérée par le </a:t>
            </a:r>
            <a:r>
              <a:rPr lang="fr-FR" sz="1400" b="1" dirty="0">
                <a:solidFill>
                  <a:schemeClr val="bg1"/>
                </a:solidFill>
                <a:latin typeface="Asap" panose="02000506040000020004" pitchFamily="2" charset="0"/>
              </a:rPr>
              <a:t>Bureau d’assistance européen</a:t>
            </a:r>
            <a:r>
              <a:rPr lang="fr-FR" sz="1400" dirty="0">
                <a:solidFill>
                  <a:schemeClr val="bg1"/>
                </a:solidFill>
                <a:latin typeface="Asap" panose="02000506040000020004" pitchFamily="2" charset="0"/>
              </a:rPr>
              <a:t> </a:t>
            </a:r>
            <a:r>
              <a:rPr lang="fr-FR" sz="1400" dirty="0">
                <a:solidFill>
                  <a:schemeClr val="tx2">
                    <a:lumMod val="75000"/>
                  </a:schemeClr>
                </a:solidFill>
                <a:latin typeface="Asap" panose="02000506040000020004" pitchFamily="2" charset="0"/>
              </a:rPr>
              <a:t>à Bruxelles (</a:t>
            </a:r>
            <a:r>
              <a:rPr lang="fr-FR" sz="1400" b="1" dirty="0">
                <a:solidFill>
                  <a:schemeClr val="bg1"/>
                </a:solidFill>
                <a:latin typeface="Asap" panose="02000506040000020004" pitchFamily="2" charset="0"/>
              </a:rPr>
              <a:t>BAE</a:t>
            </a:r>
            <a:r>
              <a:rPr lang="fr-FR" sz="1400" dirty="0">
                <a:solidFill>
                  <a:schemeClr val="tx2">
                    <a:lumMod val="75000"/>
                  </a:schemeClr>
                </a:solidFill>
                <a:latin typeface="Asap" panose="02000506040000020004" pitchFamily="2" charset="0"/>
              </a:rPr>
              <a:t> ou CSO Central Support Organisation). </a:t>
            </a:r>
            <a:r>
              <a:rPr lang="fr-FR" sz="1400" dirty="0" err="1">
                <a:solidFill>
                  <a:schemeClr val="tx2">
                    <a:lumMod val="75000"/>
                  </a:schemeClr>
                </a:solidFill>
                <a:latin typeface="Asap" panose="02000506040000020004" pitchFamily="2" charset="0"/>
              </a:rPr>
              <a:t>European</a:t>
            </a:r>
            <a:r>
              <a:rPr lang="fr-FR" sz="1400" dirty="0">
                <a:solidFill>
                  <a:schemeClr val="tx2">
                    <a:lumMod val="75000"/>
                  </a:schemeClr>
                </a:solidFill>
                <a:latin typeface="Asap" panose="02000506040000020004" pitchFamily="2" charset="0"/>
              </a:rPr>
              <a:t> </a:t>
            </a:r>
            <a:r>
              <a:rPr lang="fr-FR" sz="1400" dirty="0" err="1">
                <a:solidFill>
                  <a:schemeClr val="tx2">
                    <a:lumMod val="75000"/>
                  </a:schemeClr>
                </a:solidFill>
                <a:latin typeface="Asap" panose="02000506040000020004" pitchFamily="2" charset="0"/>
              </a:rPr>
              <a:t>Schoolnet</a:t>
            </a:r>
            <a:r>
              <a:rPr lang="fr-FR" sz="1400" dirty="0">
                <a:solidFill>
                  <a:schemeClr val="tx2">
                    <a:lumMod val="75000"/>
                  </a:schemeClr>
                </a:solidFill>
                <a:latin typeface="Asap" panose="02000506040000020004" pitchFamily="2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fr-FR" sz="1400" dirty="0">
                <a:solidFill>
                  <a:schemeClr val="tx2">
                    <a:lumMod val="75000"/>
                  </a:schemeClr>
                </a:solidFill>
                <a:latin typeface="Asap" panose="02000506040000020004" pitchFamily="2" charset="0"/>
              </a:rPr>
              <a:t>Chaque pays membre d’eTwinning a un </a:t>
            </a:r>
            <a:r>
              <a:rPr lang="fr-FR" sz="1400" b="1" dirty="0">
                <a:solidFill>
                  <a:schemeClr val="bg1"/>
                </a:solidFill>
                <a:latin typeface="Asap" panose="02000506040000020004" pitchFamily="2" charset="0"/>
              </a:rPr>
              <a:t>Bureau d’assistance national </a:t>
            </a:r>
            <a:r>
              <a:rPr lang="fr-FR" sz="1400" dirty="0">
                <a:solidFill>
                  <a:schemeClr val="tx2">
                    <a:lumMod val="75000"/>
                  </a:schemeClr>
                </a:solidFill>
                <a:latin typeface="Asap" panose="02000506040000020004" pitchFamily="2" charset="0"/>
              </a:rPr>
              <a:t>eTwinning (</a:t>
            </a:r>
            <a:r>
              <a:rPr lang="fr-FR" sz="1400" b="1" dirty="0">
                <a:solidFill>
                  <a:schemeClr val="bg1"/>
                </a:solidFill>
                <a:latin typeface="Asap" panose="02000506040000020004" pitchFamily="2" charset="0"/>
              </a:rPr>
              <a:t>BAN</a:t>
            </a:r>
            <a:r>
              <a:rPr lang="fr-FR" sz="1400" dirty="0">
                <a:solidFill>
                  <a:schemeClr val="tx2">
                    <a:lumMod val="75000"/>
                  </a:schemeClr>
                </a:solidFill>
                <a:latin typeface="Asap" panose="02000506040000020004" pitchFamily="2" charset="0"/>
              </a:rPr>
              <a:t> ou NSO – National Support </a:t>
            </a:r>
            <a:r>
              <a:rPr lang="fr-FR" sz="1400" dirty="0" err="1">
                <a:solidFill>
                  <a:schemeClr val="tx2">
                    <a:lumMod val="75000"/>
                  </a:schemeClr>
                </a:solidFill>
                <a:latin typeface="Asap" panose="02000506040000020004" pitchFamily="2" charset="0"/>
              </a:rPr>
              <a:t>Organsation</a:t>
            </a:r>
            <a:r>
              <a:rPr lang="fr-FR" sz="1400" dirty="0">
                <a:solidFill>
                  <a:schemeClr val="tx2">
                    <a:lumMod val="75000"/>
                  </a:schemeClr>
                </a:solidFill>
                <a:latin typeface="Asap" panose="02000506040000020004" pitchFamily="2" charset="0"/>
              </a:rPr>
              <a:t>)</a:t>
            </a:r>
          </a:p>
          <a:p>
            <a:pPr>
              <a:spcAft>
                <a:spcPts val="1200"/>
              </a:spcAft>
            </a:pPr>
            <a:r>
              <a:rPr lang="fr-FR" sz="1400" dirty="0">
                <a:solidFill>
                  <a:schemeClr val="tx2">
                    <a:lumMod val="75000"/>
                  </a:schemeClr>
                </a:solidFill>
                <a:latin typeface="Asap" panose="02000506040000020004" pitchFamily="2" charset="0"/>
              </a:rPr>
              <a:t>Dans de nombreux pays, </a:t>
            </a:r>
            <a:r>
              <a:rPr lang="fr-FR" sz="1400" b="1" dirty="0">
                <a:solidFill>
                  <a:schemeClr val="tx2">
                    <a:lumMod val="75000"/>
                  </a:schemeClr>
                </a:solidFill>
                <a:latin typeface="Asap" panose="02000506040000020004" pitchFamily="2" charset="0"/>
              </a:rPr>
              <a:t>un réseau régional</a:t>
            </a:r>
          </a:p>
          <a:p>
            <a:pPr>
              <a:spcAft>
                <a:spcPts val="1200"/>
              </a:spcAft>
            </a:pPr>
            <a:r>
              <a:rPr lang="fr-FR" sz="1400" dirty="0">
                <a:solidFill>
                  <a:schemeClr val="tx2">
                    <a:lumMod val="75000"/>
                  </a:schemeClr>
                </a:solidFill>
                <a:latin typeface="Asap" panose="02000506040000020004" pitchFamily="2" charset="0"/>
              </a:rPr>
              <a:t>Partout des </a:t>
            </a:r>
            <a:r>
              <a:rPr lang="fr-FR" sz="1400" b="1" dirty="0">
                <a:solidFill>
                  <a:schemeClr val="bg1"/>
                </a:solidFill>
                <a:latin typeface="Asap" panose="02000506040000020004" pitchFamily="2" charset="0"/>
              </a:rPr>
              <a:t>ambassadeurs</a:t>
            </a:r>
            <a:r>
              <a:rPr lang="fr-FR" sz="1400" dirty="0">
                <a:solidFill>
                  <a:schemeClr val="tx2">
                    <a:lumMod val="75000"/>
                  </a:schemeClr>
                </a:solidFill>
                <a:latin typeface="Asap" panose="02000506040000020004" pitchFamily="2" charset="0"/>
              </a:rPr>
              <a:t> eTwinning                                                                             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93BC9057-DAE6-401B-A8BD-C9B90229DB46}"/>
              </a:ext>
            </a:extLst>
          </p:cNvPr>
          <p:cNvSpPr txBox="1"/>
          <p:nvPr/>
        </p:nvSpPr>
        <p:spPr>
          <a:xfrm>
            <a:off x="2171699" y="1025843"/>
            <a:ext cx="48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latin typeface="Asap" panose="02000506040000020004" pitchFamily="2" charset="0"/>
              </a:rPr>
              <a:t>L’organisation d’eTwinning</a:t>
            </a:r>
          </a:p>
        </p:txBody>
      </p:sp>
      <p:pic>
        <p:nvPicPr>
          <p:cNvPr id="2050" name="Picture 2" descr="Silhouette, Hiérarchie, Gens, Homme">
            <a:extLst>
              <a:ext uri="{FF2B5EF4-FFF2-40B4-BE49-F238E27FC236}">
                <a16:creationId xmlns:a16="http://schemas.microsoft.com/office/drawing/2014/main" id="{4680FE07-2EB8-660C-C496-52B7299A49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568612"/>
            <a:ext cx="2433505" cy="1720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BC4CAC51-F8F3-52D3-63D4-BCDB861794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7787" y="6051292"/>
            <a:ext cx="6908423" cy="76506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32B18024-2510-B489-A94D-BB454B6B2D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1766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953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Twinning.fr">
            <a:extLst>
              <a:ext uri="{FF2B5EF4-FFF2-40B4-BE49-F238E27FC236}">
                <a16:creationId xmlns:a16="http://schemas.microsoft.com/office/drawing/2014/main" id="{DD4F0FB4-D422-BE05-486D-294F6AB54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" y="1842511"/>
            <a:ext cx="9144000" cy="4189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47BDD3A2-42A5-458C-8137-12F34F154D8E}"/>
              </a:ext>
            </a:extLst>
          </p:cNvPr>
          <p:cNvSpPr/>
          <p:nvPr/>
        </p:nvSpPr>
        <p:spPr>
          <a:xfrm>
            <a:off x="3202989" y="1834507"/>
            <a:ext cx="272863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2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sap" panose="02000506040000020004" pitchFamily="2" charset="0"/>
              </a:rPr>
              <a:t>Qui participe?</a:t>
            </a:r>
          </a:p>
          <a:p>
            <a:pPr algn="ctr"/>
            <a:r>
              <a:rPr lang="fr-FR" sz="32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sap" panose="02000506040000020004" pitchFamily="2" charset="0"/>
              </a:rPr>
              <a:t> </a:t>
            </a:r>
          </a:p>
          <a:p>
            <a:pPr algn="ctr"/>
            <a:r>
              <a:rPr lang="fr-FR" sz="32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sap" panose="02000506040000020004" pitchFamily="2" charset="0"/>
              </a:rPr>
              <a:t>44 pays</a:t>
            </a: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B8F3FD12-9363-41D8-ACF1-1E2D25881F22}"/>
              </a:ext>
            </a:extLst>
          </p:cNvPr>
          <p:cNvSpPr/>
          <p:nvPr/>
        </p:nvSpPr>
        <p:spPr>
          <a:xfrm>
            <a:off x="3042349" y="3610625"/>
            <a:ext cx="3049910" cy="322353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sap" panose="02000506040000020004" pitchFamily="2" charset="0"/>
              </a:rPr>
              <a:t>33 pays Erasmus+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02BF8223-38F7-4232-BE3A-27B32B638B6F}"/>
              </a:ext>
            </a:extLst>
          </p:cNvPr>
          <p:cNvSpPr/>
          <p:nvPr/>
        </p:nvSpPr>
        <p:spPr>
          <a:xfrm>
            <a:off x="2349012" y="4512587"/>
            <a:ext cx="4455236" cy="1434963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sap" panose="02000506040000020004" pitchFamily="2" charset="0"/>
              </a:rPr>
              <a:t>11 pays :</a:t>
            </a:r>
          </a:p>
          <a:p>
            <a:pPr algn="ctr"/>
            <a:r>
              <a:rPr lang="fr-FR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sap" panose="02000506040000020004" pitchFamily="2" charset="0"/>
              </a:rPr>
              <a:t>Albanie</a:t>
            </a:r>
            <a:r>
              <a:rPr lang="fr-FR" dirty="0">
                <a:solidFill>
                  <a:schemeClr val="accent6">
                    <a:lumMod val="60000"/>
                    <a:lumOff val="40000"/>
                  </a:schemeClr>
                </a:solidFill>
                <a:latin typeface="Asap" panose="02000506040000020004" pitchFamily="2" charset="0"/>
              </a:rPr>
              <a:t>, </a:t>
            </a:r>
            <a:r>
              <a:rPr lang="fr-FR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sap" panose="02000506040000020004" pitchFamily="2" charset="0"/>
              </a:rPr>
              <a:t>Bosnie-Herzégovine</a:t>
            </a:r>
          </a:p>
          <a:p>
            <a:pPr algn="ctr"/>
            <a:r>
              <a:rPr lang="fr-FR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sap" panose="02000506040000020004" pitchFamily="2" charset="0"/>
              </a:rPr>
              <a:t>Arménie, Azerbaïdjan, Géorgie, Jordanie, Liban, Moldavie, Monténégro, Tunisie, Ukraine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9DBDD72-429F-7FF7-045E-5340256838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3095" y="6023446"/>
            <a:ext cx="6908423" cy="76506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5E1F855D-7ED1-C5EF-9F50-A8BD7D7E26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5" y="0"/>
            <a:ext cx="9144000" cy="1766615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C605ED3F-5A68-CB72-CB3E-14795019EAC7}"/>
              </a:ext>
            </a:extLst>
          </p:cNvPr>
          <p:cNvSpPr txBox="1"/>
          <p:nvPr/>
        </p:nvSpPr>
        <p:spPr>
          <a:xfrm>
            <a:off x="4183031" y="3819686"/>
            <a:ext cx="7920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>
                <a:solidFill>
                  <a:schemeClr val="accent1">
                    <a:lumMod val="75000"/>
                  </a:schemeClr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108231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1196752"/>
            <a:ext cx="8703795" cy="541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GB" altLang="fr-FR" sz="3200" b="1" dirty="0">
                <a:solidFill>
                  <a:schemeClr val="tx2"/>
                </a:solidFill>
                <a:latin typeface="Asap" panose="02000506040000020004" pitchFamily="2" charset="0"/>
              </a:rPr>
              <a:t> </a:t>
            </a:r>
            <a:r>
              <a:rPr lang="en-GB" altLang="fr-FR" sz="3200" b="1" dirty="0" err="1">
                <a:solidFill>
                  <a:schemeClr val="tx2"/>
                </a:solidFill>
                <a:latin typeface="Asap" panose="02000506040000020004" pitchFamily="2" charset="0"/>
              </a:rPr>
              <a:t>Répartition</a:t>
            </a:r>
            <a:r>
              <a:rPr lang="en-GB" altLang="fr-FR" sz="3200" b="1" dirty="0">
                <a:solidFill>
                  <a:schemeClr val="tx2"/>
                </a:solidFill>
                <a:latin typeface="Asap" panose="02000506040000020004" pitchFamily="2" charset="0"/>
              </a:rPr>
              <a:t> par </a:t>
            </a:r>
            <a:r>
              <a:rPr lang="en-GB" altLang="fr-FR" sz="3200" b="1" dirty="0" err="1">
                <a:solidFill>
                  <a:schemeClr val="tx2"/>
                </a:solidFill>
                <a:latin typeface="Asap" panose="02000506040000020004" pitchFamily="2" charset="0"/>
              </a:rPr>
              <a:t>niveaux</a:t>
            </a:r>
            <a:r>
              <a:rPr lang="en-GB" altLang="fr-FR" sz="3200" b="1" dirty="0">
                <a:solidFill>
                  <a:schemeClr val="tx2"/>
                </a:solidFill>
                <a:latin typeface="Asap" panose="02000506040000020004" pitchFamily="2" charset="0"/>
              </a:rPr>
              <a:t> </a:t>
            </a:r>
            <a:r>
              <a:rPr lang="en-GB" altLang="fr-FR" sz="3200" b="1" dirty="0" err="1">
                <a:solidFill>
                  <a:schemeClr val="tx2"/>
                </a:solidFill>
                <a:latin typeface="Asap" panose="02000506040000020004" pitchFamily="2" charset="0"/>
              </a:rPr>
              <a:t>scolaires</a:t>
            </a:r>
            <a:endParaRPr lang="fr-FR" sz="2400" dirty="0">
              <a:solidFill>
                <a:schemeClr val="tx2"/>
              </a:solidFill>
              <a:latin typeface="Asap" panose="02000506040000020004" pitchFamily="2" charset="0"/>
              <a:cs typeface="Menlo Bold"/>
            </a:endParaRPr>
          </a:p>
        </p:txBody>
      </p:sp>
      <p:graphicFrame>
        <p:nvGraphicFramePr>
          <p:cNvPr id="11" name="Graphique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6339037"/>
              </p:ext>
            </p:extLst>
          </p:nvPr>
        </p:nvGraphicFramePr>
        <p:xfrm>
          <a:off x="4788024" y="2020654"/>
          <a:ext cx="4731291" cy="3816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Graphique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2883235"/>
              </p:ext>
            </p:extLst>
          </p:nvPr>
        </p:nvGraphicFramePr>
        <p:xfrm>
          <a:off x="539552" y="2087360"/>
          <a:ext cx="4643707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" name="Image 1">
            <a:extLst>
              <a:ext uri="{FF2B5EF4-FFF2-40B4-BE49-F238E27FC236}">
                <a16:creationId xmlns:a16="http://schemas.microsoft.com/office/drawing/2014/main" id="{4BFCB37F-F7DB-BDC2-B65E-3B9165C34F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9205" y="6005133"/>
            <a:ext cx="6908423" cy="76506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98FA11D8-E308-2F95-256C-E43FD9BC58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1766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343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107504" y="2569975"/>
            <a:ext cx="8568952" cy="3019265"/>
          </a:xfrm>
        </p:spPr>
        <p:txBody>
          <a:bodyPr>
            <a:normAutofit lnSpcReduction="10000"/>
          </a:bodyPr>
          <a:lstStyle/>
          <a:p>
            <a:pPr fontAlgn="base"/>
            <a:r>
              <a:rPr lang="fr-FR" sz="1600" b="1" dirty="0">
                <a:solidFill>
                  <a:schemeClr val="accent1">
                    <a:lumMod val="75000"/>
                  </a:schemeClr>
                </a:solidFill>
                <a:latin typeface="Asap" panose="02000506040000020004" pitchFamily="2" charset="0"/>
              </a:rPr>
              <a:t>Présence du ministre </a:t>
            </a:r>
            <a:r>
              <a:rPr lang="fr-FR" sz="1600" dirty="0">
                <a:solidFill>
                  <a:schemeClr val="accent1">
                    <a:lumMod val="75000"/>
                  </a:schemeClr>
                </a:solidFill>
                <a:latin typeface="Asap" panose="02000506040000020004" pitchFamily="2" charset="0"/>
              </a:rPr>
              <a:t>à la remise des prix du concours national 2022</a:t>
            </a:r>
          </a:p>
          <a:p>
            <a:pPr fontAlgn="base"/>
            <a:r>
              <a:rPr lang="fr-FR" sz="1600" dirty="0">
                <a:solidFill>
                  <a:schemeClr val="accent1">
                    <a:lumMod val="75000"/>
                  </a:schemeClr>
                </a:solidFill>
                <a:latin typeface="Asap" panose="02000506040000020004" pitchFamily="2" charset="0"/>
              </a:rPr>
              <a:t>Contribution à un </a:t>
            </a:r>
            <a:r>
              <a:rPr lang="fr-FR" sz="1600" b="1" dirty="0">
                <a:solidFill>
                  <a:schemeClr val="accent1">
                    <a:lumMod val="75000"/>
                  </a:schemeClr>
                </a:solidFill>
                <a:latin typeface="Asap" panose="02000506040000020004" pitchFamily="2" charset="0"/>
                <a:hlinkClick r:id="rId3"/>
              </a:rPr>
              <a:t>guide de la DGESCO </a:t>
            </a:r>
            <a:r>
              <a:rPr lang="fr-FR" sz="1600" dirty="0">
                <a:solidFill>
                  <a:schemeClr val="accent1">
                    <a:lumMod val="75000"/>
                  </a:schemeClr>
                </a:solidFill>
                <a:latin typeface="Asap" panose="02000506040000020004" pitchFamily="2" charset="0"/>
              </a:rPr>
              <a:t>pour l’enseignement des langues vivantes (Chantal </a:t>
            </a:r>
            <a:r>
              <a:rPr lang="fr-FR" sz="1600" dirty="0" err="1">
                <a:solidFill>
                  <a:schemeClr val="accent1">
                    <a:lumMod val="75000"/>
                  </a:schemeClr>
                </a:solidFill>
                <a:latin typeface="Asap" panose="02000506040000020004" pitchFamily="2" charset="0"/>
              </a:rPr>
              <a:t>Manes</a:t>
            </a:r>
            <a:r>
              <a:rPr lang="fr-FR" sz="1600" dirty="0">
                <a:solidFill>
                  <a:schemeClr val="accent1">
                    <a:lumMod val="75000"/>
                  </a:schemeClr>
                </a:solidFill>
                <a:latin typeface="Asap" panose="02000506040000020004" pitchFamily="2" charset="0"/>
              </a:rPr>
              <a:t> et Alex Taylor) </a:t>
            </a:r>
            <a:r>
              <a:rPr lang="fr-FR" sz="1600" i="1" dirty="0">
                <a:solidFill>
                  <a:schemeClr val="accent1">
                    <a:lumMod val="75000"/>
                  </a:schemeClr>
                </a:solidFill>
                <a:latin typeface="Asap" panose="02000506040000020004" pitchFamily="2" charset="0"/>
              </a:rPr>
              <a:t>« Propositions pour une meilleure maîtrise des langues vivantes étrangères. Oser dire le nouveau monde »</a:t>
            </a:r>
          </a:p>
          <a:p>
            <a:pPr fontAlgn="base"/>
            <a:r>
              <a:rPr lang="fr-FR" sz="1600" dirty="0">
                <a:solidFill>
                  <a:schemeClr val="accent1">
                    <a:lumMod val="75000"/>
                  </a:schemeClr>
                </a:solidFill>
                <a:latin typeface="Asap" panose="02000506040000020004" pitchFamily="2" charset="0"/>
              </a:rPr>
              <a:t>Interventions fréquentes </a:t>
            </a:r>
            <a:r>
              <a:rPr lang="fr-FR" sz="1600" b="1" dirty="0">
                <a:solidFill>
                  <a:schemeClr val="accent1">
                    <a:lumMod val="75000"/>
                  </a:schemeClr>
                </a:solidFill>
                <a:latin typeface="Asap" panose="02000506040000020004" pitchFamily="2" charset="0"/>
              </a:rPr>
              <a:t>à l’IH2EF </a:t>
            </a:r>
            <a:r>
              <a:rPr lang="fr-FR" sz="1600" dirty="0">
                <a:solidFill>
                  <a:schemeClr val="accent1">
                    <a:lumMod val="75000"/>
                  </a:schemeClr>
                </a:solidFill>
                <a:latin typeface="Asap" panose="02000506040000020004" pitchFamily="2" charset="0"/>
              </a:rPr>
              <a:t>: formation initiale des chefs d’établissement et des inspecteurs 1</a:t>
            </a:r>
            <a:r>
              <a:rPr lang="fr-FR" sz="1600" baseline="30000" dirty="0">
                <a:solidFill>
                  <a:schemeClr val="accent1">
                    <a:lumMod val="75000"/>
                  </a:schemeClr>
                </a:solidFill>
                <a:latin typeface="Asap" panose="02000506040000020004" pitchFamily="2" charset="0"/>
              </a:rPr>
              <a:t>er</a:t>
            </a:r>
            <a:r>
              <a:rPr lang="fr-FR" sz="1600" dirty="0">
                <a:solidFill>
                  <a:schemeClr val="accent1">
                    <a:lumMod val="75000"/>
                  </a:schemeClr>
                </a:solidFill>
                <a:latin typeface="Asap" panose="02000506040000020004" pitchFamily="2" charset="0"/>
              </a:rPr>
              <a:t> et 2</a:t>
            </a:r>
            <a:r>
              <a:rPr lang="fr-FR" sz="1600" baseline="30000" dirty="0">
                <a:solidFill>
                  <a:schemeClr val="accent1">
                    <a:lumMod val="75000"/>
                  </a:schemeClr>
                </a:solidFill>
                <a:latin typeface="Asap" panose="02000506040000020004" pitchFamily="2" charset="0"/>
              </a:rPr>
              <a:t>nd</a:t>
            </a:r>
            <a:r>
              <a:rPr lang="fr-FR" sz="1600" dirty="0">
                <a:solidFill>
                  <a:schemeClr val="accent1">
                    <a:lumMod val="75000"/>
                  </a:schemeClr>
                </a:solidFill>
                <a:latin typeface="Asap" panose="02000506040000020004" pitchFamily="2" charset="0"/>
              </a:rPr>
              <a:t> degré </a:t>
            </a:r>
          </a:p>
          <a:p>
            <a:pPr fontAlgn="base"/>
            <a:r>
              <a:rPr lang="fr-FR" sz="1600" b="1" dirty="0">
                <a:solidFill>
                  <a:schemeClr val="accent1">
                    <a:lumMod val="75000"/>
                  </a:schemeClr>
                </a:solidFill>
                <a:latin typeface="Asap" panose="02000506040000020004" pitchFamily="2" charset="0"/>
              </a:rPr>
              <a:t>Courriers aux recteurs </a:t>
            </a:r>
            <a:r>
              <a:rPr lang="fr-FR" sz="1600" dirty="0">
                <a:solidFill>
                  <a:schemeClr val="accent1">
                    <a:lumMod val="75000"/>
                  </a:schemeClr>
                </a:solidFill>
                <a:latin typeface="Asap" panose="02000506040000020004" pitchFamily="2" charset="0"/>
              </a:rPr>
              <a:t>pour signaler les enseignants ayant obtenu le Label de qualité dans leur académie </a:t>
            </a:r>
          </a:p>
          <a:p>
            <a:pPr fontAlgn="base"/>
            <a:r>
              <a:rPr lang="fr-FR" sz="1600" b="1" dirty="0">
                <a:solidFill>
                  <a:srgbClr val="00B0F0"/>
                </a:solidFill>
                <a:latin typeface="Asap" panose="02000506040000020004" pitchFamily="2" charset="0"/>
                <a:hlinkClick r:id="rId4"/>
              </a:rPr>
              <a:t>Section eTwinning </a:t>
            </a:r>
            <a:r>
              <a:rPr lang="fr-FR" sz="1600" dirty="0">
                <a:solidFill>
                  <a:schemeClr val="accent1">
                    <a:lumMod val="75000"/>
                  </a:schemeClr>
                </a:solidFill>
                <a:latin typeface="Asap" panose="02000506040000020004" pitchFamily="2" charset="0"/>
              </a:rPr>
              <a:t>du site de la DGESCO, </a:t>
            </a:r>
            <a:r>
              <a:rPr lang="fr-FR" sz="1600" b="1" dirty="0" err="1">
                <a:solidFill>
                  <a:schemeClr val="accent1">
                    <a:lumMod val="75000"/>
                  </a:schemeClr>
                </a:solidFill>
                <a:latin typeface="Asap" panose="02000506040000020004" pitchFamily="2" charset="0"/>
              </a:rPr>
              <a:t>EduScol</a:t>
            </a:r>
            <a:endParaRPr lang="fr-FR" sz="1600" b="1" dirty="0">
              <a:solidFill>
                <a:schemeClr val="accent1">
                  <a:lumMod val="75000"/>
                </a:schemeClr>
              </a:solidFill>
              <a:latin typeface="Asap" panose="02000506040000020004" pitchFamily="2" charset="0"/>
            </a:endParaRPr>
          </a:p>
          <a:p>
            <a:pPr fontAlgn="base"/>
            <a:r>
              <a:rPr lang="fr-FR" sz="1600" dirty="0">
                <a:solidFill>
                  <a:schemeClr val="accent1">
                    <a:lumMod val="75000"/>
                  </a:schemeClr>
                </a:solidFill>
                <a:latin typeface="Asap" panose="02000506040000020004" pitchFamily="2" charset="0"/>
              </a:rPr>
              <a:t>Référencement des </a:t>
            </a:r>
            <a:r>
              <a:rPr lang="fr-FR" sz="1600" b="1" dirty="0">
                <a:solidFill>
                  <a:srgbClr val="00B0F0"/>
                </a:solidFill>
                <a:latin typeface="Asap" panose="02000506040000020004" pitchFamily="2" charset="0"/>
                <a:hlinkClick r:id="rId5"/>
              </a:rPr>
              <a:t>projets eTwinning </a:t>
            </a:r>
            <a:r>
              <a:rPr lang="fr-FR" sz="1600" dirty="0">
                <a:solidFill>
                  <a:schemeClr val="accent1">
                    <a:lumMod val="75000"/>
                  </a:schemeClr>
                </a:solidFill>
                <a:latin typeface="Asap" panose="02000506040000020004" pitchFamily="2" charset="0"/>
              </a:rPr>
              <a:t>dans </a:t>
            </a:r>
            <a:r>
              <a:rPr lang="fr-FR" sz="1600" b="1" dirty="0" err="1">
                <a:solidFill>
                  <a:schemeClr val="accent1">
                    <a:lumMod val="75000"/>
                  </a:schemeClr>
                </a:solidFill>
                <a:latin typeface="Asap" panose="02000506040000020004" pitchFamily="2" charset="0"/>
              </a:rPr>
              <a:t>EduBase</a:t>
            </a:r>
            <a:endParaRPr lang="fr-FR" sz="1600" b="1" dirty="0">
              <a:solidFill>
                <a:schemeClr val="accent1">
                  <a:lumMod val="75000"/>
                </a:schemeClr>
              </a:solidFill>
              <a:latin typeface="Asap" panose="02000506040000020004" pitchFamily="2" charset="0"/>
            </a:endParaRPr>
          </a:p>
          <a:p>
            <a:pPr fontAlgn="base"/>
            <a:r>
              <a:rPr lang="fr-FR" sz="1600" dirty="0">
                <a:solidFill>
                  <a:schemeClr val="accent1">
                    <a:lumMod val="75000"/>
                  </a:schemeClr>
                </a:solidFill>
                <a:latin typeface="Asap" panose="02000506040000020004" pitchFamily="2" charset="0"/>
              </a:rPr>
              <a:t>Publication de projets dans </a:t>
            </a:r>
            <a:r>
              <a:rPr lang="fr-FR" sz="1600" b="1" dirty="0" err="1">
                <a:solidFill>
                  <a:schemeClr val="accent1">
                    <a:lumMod val="75000"/>
                  </a:schemeClr>
                </a:solidFill>
                <a:latin typeface="Asap" panose="02000506040000020004" pitchFamily="2" charset="0"/>
                <a:hlinkClick r:id="rId6"/>
              </a:rPr>
              <a:t>Educ@vox</a:t>
            </a:r>
            <a:r>
              <a:rPr lang="fr-FR" sz="1600" b="1" dirty="0">
                <a:solidFill>
                  <a:schemeClr val="accent1">
                    <a:lumMod val="75000"/>
                  </a:schemeClr>
                </a:solidFill>
                <a:latin typeface="Asap" panose="02000506040000020004" pitchFamily="2" charset="0"/>
                <a:hlinkClick r:id="rId6"/>
              </a:rPr>
              <a:t> </a:t>
            </a:r>
            <a:r>
              <a:rPr lang="fr-FR" sz="1600" dirty="0">
                <a:solidFill>
                  <a:schemeClr val="accent1">
                    <a:lumMod val="75000"/>
                  </a:schemeClr>
                </a:solidFill>
                <a:latin typeface="Asap" panose="02000506040000020004" pitchFamily="2" charset="0"/>
              </a:rPr>
              <a:t>et le </a:t>
            </a:r>
            <a:r>
              <a:rPr lang="fr-FR" sz="1600" b="1" dirty="0">
                <a:solidFill>
                  <a:schemeClr val="accent1">
                    <a:lumMod val="75000"/>
                  </a:schemeClr>
                </a:solidFill>
                <a:latin typeface="Asap" panose="02000506040000020004" pitchFamily="2" charset="0"/>
                <a:hlinkClick r:id="rId7"/>
              </a:rPr>
              <a:t>Café Pédagogique </a:t>
            </a:r>
            <a:r>
              <a:rPr lang="fr-FR" sz="1600" b="1" dirty="0">
                <a:solidFill>
                  <a:schemeClr val="accent1">
                    <a:lumMod val="75000"/>
                  </a:schemeClr>
                </a:solidFill>
                <a:latin typeface="Asap" panose="02000506040000020004" pitchFamily="2" charset="0"/>
              </a:rPr>
              <a:t>(</a:t>
            </a:r>
            <a:r>
              <a:rPr lang="fr-FR" sz="1600" dirty="0">
                <a:solidFill>
                  <a:schemeClr val="accent1">
                    <a:lumMod val="75000"/>
                  </a:schemeClr>
                </a:solidFill>
                <a:latin typeface="Asap" panose="02000506040000020004" pitchFamily="2" charset="0"/>
              </a:rPr>
              <a:t>interviews enseignants)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1556792"/>
            <a:ext cx="8784976" cy="862331"/>
          </a:xfrm>
        </p:spPr>
        <p:txBody>
          <a:bodyPr>
            <a:normAutofit/>
          </a:bodyPr>
          <a:lstStyle/>
          <a:p>
            <a:pPr lvl="0">
              <a:lnSpc>
                <a:spcPts val="3500"/>
              </a:lnSpc>
            </a:pPr>
            <a:r>
              <a:rPr lang="fr-FR" sz="2400" b="1" dirty="0">
                <a:solidFill>
                  <a:schemeClr val="tx2"/>
                </a:solidFill>
                <a:latin typeface="Asap" panose="02000506040000020004" pitchFamily="2" charset="0"/>
                <a:ea typeface="+mn-ea"/>
                <a:cs typeface="+mn-cs"/>
              </a:rPr>
              <a:t>Visibilité accrue dans le paysage institutionnel et médiatique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9A0A2B6-7296-6488-1F45-88A0DD948D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3608" y="6003530"/>
            <a:ext cx="6908423" cy="76506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6D612516-89F5-6A39-2D7D-EC9F0516AEF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1766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134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3919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2400" b="1" dirty="0">
                <a:solidFill>
                  <a:schemeClr val="tx2"/>
                </a:solidFill>
                <a:latin typeface="Asap" panose="02000506040000020004" pitchFamily="2" charset="0"/>
                <a:cs typeface="Arial" panose="020B0604020202020204" pitchFamily="34" charset="0"/>
              </a:rPr>
              <a:t>Priorités nationales / européennes :</a:t>
            </a:r>
          </a:p>
          <a:p>
            <a:pPr marL="0" indent="0">
              <a:buNone/>
            </a:pPr>
            <a:endParaRPr lang="fr-FR" sz="1100" b="1" dirty="0">
              <a:solidFill>
                <a:schemeClr val="tx2"/>
              </a:solidFill>
              <a:latin typeface="Asap" panose="02000506040000020004" pitchFamily="2" charset="0"/>
              <a:cs typeface="Arial" panose="020B0604020202020204" pitchFamily="34" charset="0"/>
            </a:endParaRPr>
          </a:p>
          <a:p>
            <a:r>
              <a:rPr lang="fr-FR" sz="1600" dirty="0">
                <a:solidFill>
                  <a:schemeClr val="tx2"/>
                </a:solidFill>
                <a:latin typeface="Asap" panose="02000506040000020004" pitchFamily="2" charset="0"/>
                <a:cs typeface="Arial" panose="020B0604020202020204" pitchFamily="34" charset="0"/>
              </a:rPr>
              <a:t>Développer eTwinning dans la voie professionnelle, en zones rurales ou isolées</a:t>
            </a:r>
          </a:p>
          <a:p>
            <a:r>
              <a:rPr lang="fr-FR" sz="1600" dirty="0">
                <a:solidFill>
                  <a:schemeClr val="tx2"/>
                </a:solidFill>
                <a:latin typeface="Asap" panose="02000506040000020004" pitchFamily="2" charset="0"/>
                <a:cs typeface="Arial" panose="020B0604020202020204" pitchFamily="34" charset="0"/>
              </a:rPr>
              <a:t>Développer eTwinning dans 1</a:t>
            </a:r>
            <a:r>
              <a:rPr lang="fr-FR" sz="1600" baseline="30000" dirty="0">
                <a:solidFill>
                  <a:schemeClr val="tx2"/>
                </a:solidFill>
                <a:latin typeface="Asap" panose="02000506040000020004" pitchFamily="2" charset="0"/>
                <a:cs typeface="Arial" panose="020B0604020202020204" pitchFamily="34" charset="0"/>
              </a:rPr>
              <a:t>er</a:t>
            </a:r>
            <a:r>
              <a:rPr lang="fr-FR" sz="1600" dirty="0">
                <a:solidFill>
                  <a:schemeClr val="tx2"/>
                </a:solidFill>
                <a:latin typeface="Asap" panose="02000506040000020004" pitchFamily="2" charset="0"/>
                <a:cs typeface="Arial" panose="020B0604020202020204" pitchFamily="34" charset="0"/>
              </a:rPr>
              <a:t> degré, dans des disciplines non-linguistiques </a:t>
            </a:r>
          </a:p>
          <a:p>
            <a:r>
              <a:rPr lang="fr-FR" sz="1600" dirty="0">
                <a:solidFill>
                  <a:schemeClr val="tx2"/>
                </a:solidFill>
                <a:latin typeface="Asap" panose="02000506040000020004" pitchFamily="2" charset="0"/>
                <a:cs typeface="Arial" panose="020B0604020202020204" pitchFamily="34" charset="0"/>
              </a:rPr>
              <a:t>Former/toucher plus de démultiplicateurs : chefs d’établissements, conseillers pédagogiques, IEN, IA-IPR, … </a:t>
            </a:r>
          </a:p>
          <a:p>
            <a:pPr lvl="1"/>
            <a:r>
              <a:rPr lang="fr-FR" sz="1600" dirty="0">
                <a:solidFill>
                  <a:schemeClr val="tx2"/>
                </a:solidFill>
                <a:latin typeface="Asap" panose="02000506040000020004" pitchFamily="2" charset="0"/>
                <a:cs typeface="Arial" panose="020B0604020202020204" pitchFamily="34" charset="0"/>
              </a:rPr>
              <a:t>Séminaire pour conseillers pédagogiques, PNF inspecteurs</a:t>
            </a:r>
          </a:p>
          <a:p>
            <a:pPr lvl="1"/>
            <a:r>
              <a:rPr lang="fr-FR" sz="1600" dirty="0">
                <a:solidFill>
                  <a:schemeClr val="tx2"/>
                </a:solidFill>
                <a:latin typeface="Asap" panose="02000506040000020004" pitchFamily="2" charset="0"/>
                <a:cs typeface="Arial" panose="020B0604020202020204" pitchFamily="34" charset="0"/>
              </a:rPr>
              <a:t>Interventions à l’IH2EF </a:t>
            </a:r>
          </a:p>
          <a:p>
            <a:r>
              <a:rPr lang="fr-FR" sz="1600" dirty="0">
                <a:solidFill>
                  <a:schemeClr val="tx2"/>
                </a:solidFill>
                <a:latin typeface="Asap" panose="02000506040000020004" pitchFamily="2" charset="0"/>
                <a:cs typeface="Arial" panose="020B0604020202020204" pitchFamily="34" charset="0"/>
              </a:rPr>
              <a:t>Encourager et développer une approche à l’échelle de l’établissement (eTwinning School)</a:t>
            </a:r>
          </a:p>
          <a:p>
            <a:pPr lvl="1"/>
            <a:r>
              <a:rPr lang="fr-FR" sz="1600" dirty="0">
                <a:solidFill>
                  <a:schemeClr val="tx2"/>
                </a:solidFill>
                <a:latin typeface="Asap" panose="02000506040000020004" pitchFamily="2" charset="0"/>
                <a:cs typeface="Arial" panose="020B0604020202020204" pitchFamily="34" charset="0"/>
              </a:rPr>
              <a:t>Séminaire eTwinning School FR</a:t>
            </a:r>
          </a:p>
          <a:p>
            <a:pPr lvl="1"/>
            <a:r>
              <a:rPr lang="fr-FR" sz="1600" dirty="0">
                <a:solidFill>
                  <a:schemeClr val="tx2"/>
                </a:solidFill>
                <a:latin typeface="Asap" panose="02000506040000020004" pitchFamily="2" charset="0"/>
                <a:cs typeface="Arial" panose="020B0604020202020204" pitchFamily="34" charset="0"/>
              </a:rPr>
              <a:t>Conférence thématique européenne pour les cadres </a:t>
            </a:r>
          </a:p>
          <a:p>
            <a:r>
              <a:rPr lang="fr-FR" sz="1600" dirty="0">
                <a:solidFill>
                  <a:schemeClr val="tx2"/>
                </a:solidFill>
                <a:latin typeface="Asap" panose="02000506040000020004" pitchFamily="2" charset="0"/>
                <a:cs typeface="Arial" panose="020B0604020202020204" pitchFamily="34" charset="0"/>
              </a:rPr>
              <a:t>Les </a:t>
            </a:r>
            <a:r>
              <a:rPr lang="fr-FR" sz="1600" dirty="0">
                <a:solidFill>
                  <a:schemeClr val="tx2"/>
                </a:solidFill>
                <a:latin typeface="Asap" panose="02000506040000020004" pitchFamily="2" charset="0"/>
                <a:cs typeface="Arial" panose="020B0604020202020204" pitchFamily="34" charset="0"/>
                <a:hlinkClick r:id="rId2"/>
              </a:rPr>
              <a:t>thématiques annuelles </a:t>
            </a:r>
            <a:endParaRPr lang="fr-FR" dirty="0">
              <a:solidFill>
                <a:schemeClr val="accent1">
                  <a:lumMod val="75000"/>
                </a:schemeClr>
              </a:solidFill>
              <a:latin typeface="Asap" panose="02000506040000020004" pitchFamily="2" charset="0"/>
              <a:cs typeface="Arial" panose="020B0604020202020204" pitchFamily="34" charset="0"/>
            </a:endParaRPr>
          </a:p>
          <a:p>
            <a:pPr lvl="1"/>
            <a:endParaRPr lang="fr-FR" sz="2000" dirty="0">
              <a:solidFill>
                <a:schemeClr val="tx2"/>
              </a:solidFill>
              <a:latin typeface="Asap" panose="02000506040000020004" pitchFamily="2" charset="0"/>
              <a:cs typeface="Arial" panose="020B0604020202020204" pitchFamily="34" charset="0"/>
            </a:endParaRPr>
          </a:p>
          <a:p>
            <a:pPr lvl="1"/>
            <a:endParaRPr lang="fr-FR" sz="2000" dirty="0">
              <a:solidFill>
                <a:schemeClr val="tx2"/>
              </a:solidFill>
              <a:latin typeface="Asap" panose="02000506040000020004" pitchFamily="2" charset="0"/>
              <a:cs typeface="Arial" panose="020B0604020202020204" pitchFamily="34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FFC3414D-FCD0-9B11-3D56-1FCE8291D3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6092935"/>
            <a:ext cx="6908423" cy="76506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EBD88392-19B9-0C6F-334C-0AC831299E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1766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068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contenu 3">
            <a:extLst>
              <a:ext uri="{FF2B5EF4-FFF2-40B4-BE49-F238E27FC236}">
                <a16:creationId xmlns:a16="http://schemas.microsoft.com/office/drawing/2014/main" id="{009C97FC-A05D-4BA1-9396-80DD7A12B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1" y="2758509"/>
            <a:ext cx="8545794" cy="2943893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fr-FR" sz="1600" i="1" dirty="0"/>
              <a:t>L’Agence Erasmus + France / Education Formation = opérateur principal des actions du programme Erasmus+</a:t>
            </a:r>
          </a:p>
          <a:p>
            <a:pPr fontAlgn="base"/>
            <a:r>
              <a:rPr lang="fr-FR" sz="1600" dirty="0"/>
              <a:t>Convention entre Réseau Canopé et l’Agence Erasmus + France / Education Formation </a:t>
            </a:r>
          </a:p>
          <a:p>
            <a:pPr fontAlgn="base"/>
            <a:r>
              <a:rPr lang="fr-FR" sz="1600" dirty="0"/>
              <a:t>Interventions conjointes à l’IH2EF auprès des cadres en formation </a:t>
            </a:r>
          </a:p>
          <a:p>
            <a:pPr fontAlgn="base"/>
            <a:r>
              <a:rPr lang="fr-FR" sz="1600" dirty="0"/>
              <a:t>Interventions dans nos événements respectifs : conférences nationale et européennes eTwinning, séminaire Erasmus+, séminaire Erasmus+ pour les apprentis</a:t>
            </a:r>
          </a:p>
          <a:p>
            <a:pPr fontAlgn="base"/>
            <a:r>
              <a:rPr lang="fr-FR" sz="1600" dirty="0"/>
              <a:t>Publication : « Développer l’ouverture européenne internationale dans son établissement scolaire »</a:t>
            </a:r>
            <a:br>
              <a:rPr lang="fr-FR" sz="1600" dirty="0"/>
            </a:br>
            <a:r>
              <a:rPr lang="fr-FR" sz="1600" dirty="0">
                <a:hlinkClick r:id="rId2"/>
              </a:rPr>
              <a:t>https://www.etwinning.fr/decouvrir/etwinning-dans-erasmus.html</a:t>
            </a:r>
            <a:r>
              <a:rPr lang="fr-FR" sz="1600" dirty="0"/>
              <a:t> </a:t>
            </a:r>
          </a:p>
          <a:p>
            <a:pPr fontAlgn="base"/>
            <a:r>
              <a:rPr lang="fr-FR" sz="1600" dirty="0"/>
              <a:t>Formations en ligne</a:t>
            </a: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EDA0E99D-F5F8-47D3-B30F-E90977F8B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11" y="1584614"/>
            <a:ext cx="8617801" cy="862331"/>
          </a:xfrm>
        </p:spPr>
        <p:txBody>
          <a:bodyPr>
            <a:normAutofit/>
          </a:bodyPr>
          <a:lstStyle/>
          <a:p>
            <a:pPr lvl="0">
              <a:lnSpc>
                <a:spcPts val="3500"/>
              </a:lnSpc>
            </a:pPr>
            <a:r>
              <a:rPr lang="fr-FR" sz="2400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eTwinning et Erasmus+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B7EAEB89-E7ED-9B3F-C9F4-674C4D6597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197" y="6063754"/>
            <a:ext cx="6908423" cy="76506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EEC2FA4D-0DBE-46CF-01FF-5C8E2C1607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1766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91035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2786</TotalTime>
  <Words>695</Words>
  <Application>Microsoft Office PowerPoint</Application>
  <PresentationFormat>Affichage à l'écran (4:3)</PresentationFormat>
  <Paragraphs>97</Paragraphs>
  <Slides>19</Slides>
  <Notes>15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5" baseType="lpstr">
      <vt:lpstr>Abadi Extra Light</vt:lpstr>
      <vt:lpstr>Arial</vt:lpstr>
      <vt:lpstr>Arial Nova</vt:lpstr>
      <vt:lpstr>Asap</vt:lpstr>
      <vt:lpstr>Calibri</vt:lpstr>
      <vt:lpstr>Thème Office</vt:lpstr>
      <vt:lpstr>Présentation PowerPoint</vt:lpstr>
      <vt:lpstr>eTwinning en quelques mots et quelques chiffres… </vt:lpstr>
      <vt:lpstr>Présentation PowerPoint</vt:lpstr>
      <vt:lpstr>Présentation PowerPoint</vt:lpstr>
      <vt:lpstr>Présentation PowerPoint</vt:lpstr>
      <vt:lpstr>Présentation PowerPoint</vt:lpstr>
      <vt:lpstr>Visibilité accrue dans le paysage institutionnel et médiatique</vt:lpstr>
      <vt:lpstr>Présentation PowerPoint</vt:lpstr>
      <vt:lpstr>eTwinning et Erasmus+</vt:lpstr>
      <vt:lpstr>eTwinning et Erasmus+ en vidéo</vt:lpstr>
      <vt:lpstr>Trois espaces en ligne</vt:lpstr>
      <vt:lpstr>Présentation PowerPoint</vt:lpstr>
      <vt:lpstr>Présentation PowerPoint</vt:lpstr>
      <vt:lpstr>Présentation PowerPoint</vt:lpstr>
      <vt:lpstr>C’est quoi un projet eTwinning? 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COULARDEAU Claire</dc:creator>
  <cp:lastModifiedBy>RIOU Anthony</cp:lastModifiedBy>
  <cp:revision>156</cp:revision>
  <cp:lastPrinted>2016-04-08T07:20:45Z</cp:lastPrinted>
  <dcterms:created xsi:type="dcterms:W3CDTF">2016-03-09T13:19:30Z</dcterms:created>
  <dcterms:modified xsi:type="dcterms:W3CDTF">2023-10-26T08:29:32Z</dcterms:modified>
</cp:coreProperties>
</file>