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309" r:id="rId3"/>
    <p:sldId id="325" r:id="rId4"/>
    <p:sldId id="327" r:id="rId5"/>
    <p:sldId id="310" r:id="rId6"/>
    <p:sldId id="313" r:id="rId7"/>
    <p:sldId id="314" r:id="rId8"/>
    <p:sldId id="315" r:id="rId9"/>
    <p:sldId id="317" r:id="rId10"/>
    <p:sldId id="318" r:id="rId11"/>
    <p:sldId id="319" r:id="rId12"/>
    <p:sldId id="320" r:id="rId13"/>
    <p:sldId id="321" r:id="rId14"/>
    <p:sldId id="322" r:id="rId15"/>
    <p:sldId id="323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27" autoAdjust="0"/>
    <p:restoredTop sz="94660"/>
  </p:normalViewPr>
  <p:slideViewPr>
    <p:cSldViewPr>
      <p:cViewPr>
        <p:scale>
          <a:sx n="60" d="100"/>
          <a:sy n="60" d="100"/>
        </p:scale>
        <p:origin x="-2154" y="-10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08B6F-BB26-4180-A20F-122AAD7A474A}" type="datetimeFigureOut">
              <a:rPr lang="fr-FR" smtClean="0"/>
              <a:t>14/03/2017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E2F88-C042-4169-A198-C2D210B051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2316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E2F88-C042-4169-A198-C2D210B051D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5236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9598-547D-4EDB-9C3E-97ADF6784CC4}" type="datetime1">
              <a:rPr lang="fr-FR" smtClean="0"/>
              <a:t>14/03/2017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A84A-01A1-44ED-94BD-1355473C2C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298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DF55-11D1-40B7-9D99-52ADA11543CC}" type="datetime1">
              <a:rPr lang="fr-FR" smtClean="0"/>
              <a:t>14/03/2017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A84A-01A1-44ED-94BD-1355473C2C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4221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B92D-39E8-4E95-AA5B-03A29AF54360}" type="datetime1">
              <a:rPr lang="fr-FR" smtClean="0"/>
              <a:t>14/03/2017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A84A-01A1-44ED-94BD-1355473C2C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7600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5AAC-FB82-4536-8B28-ADD8BD6FC515}" type="datetime1">
              <a:rPr lang="fr-FR" smtClean="0"/>
              <a:t>14/03/2017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A84A-01A1-44ED-94BD-1355473C2C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0059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572FE-8968-4FD4-AC97-42C1F54EDCAD}" type="datetime1">
              <a:rPr lang="fr-FR" smtClean="0"/>
              <a:t>14/03/2017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A84A-01A1-44ED-94BD-1355473C2C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22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E808F-ACE3-4C16-A88D-6DF0B650655D}" type="datetime1">
              <a:rPr lang="fr-FR" smtClean="0"/>
              <a:t>14/03/2017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A84A-01A1-44ED-94BD-1355473C2C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387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6617-4F45-49CF-A4C6-07A67883DCE8}" type="datetime1">
              <a:rPr lang="fr-FR" smtClean="0"/>
              <a:t>14/03/2017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A84A-01A1-44ED-94BD-1355473C2C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962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2E89-C5A2-4338-B88A-6F82BC3C4D6E}" type="datetime1">
              <a:rPr lang="fr-FR" smtClean="0"/>
              <a:t>14/03/2017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A84A-01A1-44ED-94BD-1355473C2C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4448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3B08-DE05-496E-A5C5-D79A8935F193}" type="datetime1">
              <a:rPr lang="fr-FR" smtClean="0"/>
              <a:t>14/03/2017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A84A-01A1-44ED-94BD-1355473C2C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7458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CA61-D9C3-45DF-82BD-C091A16A9A67}" type="datetime1">
              <a:rPr lang="fr-FR" smtClean="0"/>
              <a:t>14/03/2017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A84A-01A1-44ED-94BD-1355473C2C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0306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D11F-DE99-4B81-9341-42F387460320}" type="datetime1">
              <a:rPr lang="fr-FR" smtClean="0"/>
              <a:t>14/03/2017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A84A-01A1-44ED-94BD-1355473C2C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6714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55AF3-04CE-4757-BA8B-A6F75F0275E3}" type="datetime1">
              <a:rPr lang="fr-FR" smtClean="0"/>
              <a:t>14/03/2017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9A84A-01A1-44ED-94BD-1355473C2C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641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etwinning.net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49172" y="2636912"/>
            <a:ext cx="6172200" cy="1894362"/>
          </a:xfrm>
        </p:spPr>
        <p:txBody>
          <a:bodyPr>
            <a:normAutofit/>
          </a:bodyPr>
          <a:lstStyle/>
          <a:p>
            <a:r>
              <a:rPr lang="fr-FR" dirty="0" smtClean="0"/>
              <a:t>General </a:t>
            </a:r>
            <a:r>
              <a:rPr lang="fr-FR" dirty="0" err="1" smtClean="0"/>
              <a:t>presentation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4400" dirty="0" err="1" smtClean="0"/>
              <a:t>eTwinning</a:t>
            </a:r>
            <a:endParaRPr lang="fr-FR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59632" y="4437112"/>
            <a:ext cx="6172200" cy="13716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French national support service</a:t>
            </a:r>
          </a:p>
          <a:p>
            <a:r>
              <a:rPr lang="fr-FR" sz="2800" dirty="0" smtClean="0"/>
              <a:t>March 2017</a:t>
            </a:r>
            <a:endParaRPr lang="fr-FR" sz="28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2492895"/>
          </a:xfrm>
          <a:prstGeom prst="rect">
            <a:avLst/>
          </a:prstGeom>
        </p:spPr>
      </p:pic>
      <p:pic>
        <p:nvPicPr>
          <p:cNvPr id="15" name="Picture 2" descr="S:\ETWINNING\Com &amp; Event\Communication\logos\logosSe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1" y="6082620"/>
            <a:ext cx="8961237" cy="73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07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692696"/>
            <a:ext cx="9059877" cy="994122"/>
          </a:xfrm>
        </p:spPr>
        <p:txBody>
          <a:bodyPr>
            <a:noAutofit/>
          </a:bodyPr>
          <a:lstStyle/>
          <a:p>
            <a:pPr algn="l"/>
            <a:r>
              <a:rPr lang="fr-FR" sz="2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Twinspace : a </a:t>
            </a:r>
            <a:r>
              <a:rPr lang="fr-FR" sz="2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</a:t>
            </a:r>
            <a:r>
              <a:rPr lang="fr-FR" sz="2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collaborative </a:t>
            </a:r>
            <a:r>
              <a:rPr lang="fr-FR" sz="2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</a:t>
            </a:r>
            <a:r>
              <a:rPr lang="fr-FR" sz="2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fr-FR" sz="2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  <a:endParaRPr lang="fr-FR" sz="2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45" y="1854212"/>
            <a:ext cx="8469447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CC86-1AF3-423A-954D-6CEE4819596D}" type="datetime1">
              <a:rPr lang="fr-FR" smtClean="0"/>
              <a:t>14/03/2017</a:t>
            </a:fld>
            <a:endParaRPr lang="fr-FR"/>
          </a:p>
        </p:txBody>
      </p:sp>
      <p:pic>
        <p:nvPicPr>
          <p:cNvPr id="6" name="Picture 2" descr="S:\ETWINNING\Com &amp; Event\Communication\logos\logosSe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0" y="6102684"/>
            <a:ext cx="8961237" cy="73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160" y="0"/>
            <a:ext cx="9199159" cy="103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8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669" y="83671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fr-FR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eTwinning help </a:t>
            </a:r>
            <a:r>
              <a:rPr lang="fr-FR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fr-FR" sz="2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9619" y="194291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3100" dirty="0" err="1" smtClean="0"/>
              <a:t>Using</a:t>
            </a:r>
            <a:r>
              <a:rPr lang="fr-FR" sz="3100" dirty="0" smtClean="0"/>
              <a:t> </a:t>
            </a:r>
            <a:r>
              <a:rPr lang="fr-FR" sz="3100" dirty="0" err="1" smtClean="0"/>
              <a:t>project-based</a:t>
            </a:r>
            <a:r>
              <a:rPr lang="fr-FR" sz="3100" dirty="0" smtClean="0"/>
              <a:t> </a:t>
            </a:r>
            <a:r>
              <a:rPr lang="fr-FR" sz="3100" dirty="0" err="1" smtClean="0"/>
              <a:t>pedagogy</a:t>
            </a:r>
            <a:r>
              <a:rPr lang="fr-FR" sz="3100" dirty="0"/>
              <a:t> </a:t>
            </a:r>
            <a:r>
              <a:rPr lang="fr-FR" sz="3100" dirty="0" smtClean="0"/>
              <a:t> and ICT </a:t>
            </a:r>
            <a:r>
              <a:rPr lang="fr-FR" sz="3100" dirty="0" err="1" smtClean="0"/>
              <a:t>tools</a:t>
            </a:r>
            <a:r>
              <a:rPr lang="fr-FR" sz="3100" dirty="0" smtClean="0"/>
              <a:t>:</a:t>
            </a:r>
            <a:r>
              <a:rPr lang="fr-FR" sz="3100" dirty="0" smtClean="0"/>
              <a:t/>
            </a:r>
            <a:br>
              <a:rPr lang="fr-FR" sz="3100" dirty="0" smtClean="0"/>
            </a:br>
            <a:endParaRPr lang="fr-FR" sz="3100" dirty="0" smtClean="0"/>
          </a:p>
          <a:p>
            <a:r>
              <a:rPr lang="fr-FR" sz="3100" dirty="0"/>
              <a:t>Change </a:t>
            </a:r>
            <a:r>
              <a:rPr lang="fr-FR" sz="3100" dirty="0" err="1"/>
              <a:t>teaching</a:t>
            </a:r>
            <a:r>
              <a:rPr lang="fr-FR" sz="3100" dirty="0"/>
              <a:t> habits, </a:t>
            </a:r>
            <a:r>
              <a:rPr lang="fr-FR" sz="3100" dirty="0" err="1"/>
              <a:t>classroom</a:t>
            </a:r>
            <a:r>
              <a:rPr lang="fr-FR" sz="3100" dirty="0"/>
              <a:t> </a:t>
            </a:r>
            <a:r>
              <a:rPr lang="fr-FR" sz="3100" dirty="0" err="1"/>
              <a:t>dynamics</a:t>
            </a:r>
            <a:r>
              <a:rPr lang="fr-FR" sz="3100" dirty="0"/>
              <a:t> </a:t>
            </a:r>
          </a:p>
          <a:p>
            <a:r>
              <a:rPr lang="fr-FR" sz="3100" dirty="0" err="1" smtClean="0"/>
              <a:t>Integrate</a:t>
            </a:r>
            <a:r>
              <a:rPr lang="fr-FR" sz="3100" dirty="0" smtClean="0"/>
              <a:t> </a:t>
            </a:r>
            <a:r>
              <a:rPr lang="fr-FR" sz="3100" dirty="0"/>
              <a:t>ICT </a:t>
            </a:r>
            <a:r>
              <a:rPr lang="fr-FR" sz="3100" dirty="0" err="1" smtClean="0"/>
              <a:t>naturally</a:t>
            </a:r>
            <a:endParaRPr lang="fr-FR" sz="3100" dirty="0"/>
          </a:p>
          <a:p>
            <a:r>
              <a:rPr lang="fr-FR" sz="3100" dirty="0" smtClean="0"/>
              <a:t>Use </a:t>
            </a:r>
            <a:r>
              <a:rPr lang="fr-FR" sz="3100" dirty="0" err="1" smtClean="0"/>
              <a:t>language</a:t>
            </a:r>
            <a:r>
              <a:rPr lang="fr-FR" sz="3100" dirty="0" smtClean="0"/>
              <a:t> as </a:t>
            </a:r>
            <a:r>
              <a:rPr lang="fr-FR" sz="3100" dirty="0"/>
              <a:t>a </a:t>
            </a:r>
            <a:r>
              <a:rPr lang="fr-FR" sz="3100" dirty="0" smtClean="0"/>
              <a:t>communication </a:t>
            </a:r>
            <a:r>
              <a:rPr lang="fr-FR" sz="3100" dirty="0" err="1" smtClean="0"/>
              <a:t>tool</a:t>
            </a:r>
            <a:r>
              <a:rPr lang="fr-FR" sz="3100" dirty="0" smtClean="0"/>
              <a:t>  </a:t>
            </a:r>
            <a:endParaRPr lang="fr-FR" sz="3100" dirty="0"/>
          </a:p>
          <a:p>
            <a:r>
              <a:rPr lang="fr-FR" sz="3100" dirty="0"/>
              <a:t>Open </a:t>
            </a:r>
            <a:r>
              <a:rPr lang="fr-FR" sz="3100" dirty="0" err="1"/>
              <a:t>classroom</a:t>
            </a:r>
            <a:r>
              <a:rPr lang="fr-FR" sz="3100" dirty="0"/>
              <a:t> up to </a:t>
            </a:r>
            <a:r>
              <a:rPr lang="fr-FR" sz="3100" dirty="0" smtClean="0"/>
              <a:t>Europe</a:t>
            </a:r>
          </a:p>
          <a:p>
            <a:r>
              <a:rPr lang="fr-FR" sz="3100" dirty="0" err="1" smtClean="0"/>
              <a:t>Interdisciplinary</a:t>
            </a:r>
            <a:r>
              <a:rPr lang="fr-FR" sz="3100" dirty="0" smtClean="0"/>
              <a:t> and cross-</a:t>
            </a:r>
            <a:r>
              <a:rPr lang="fr-FR" sz="3100" dirty="0" err="1" smtClean="0"/>
              <a:t>curricular</a:t>
            </a:r>
            <a:r>
              <a:rPr lang="fr-FR" sz="3100" dirty="0" smtClean="0"/>
              <a:t> </a:t>
            </a:r>
            <a:r>
              <a:rPr lang="fr-FR" sz="3100" dirty="0" err="1" smtClean="0"/>
              <a:t>teaching</a:t>
            </a:r>
            <a:r>
              <a:rPr lang="fr-FR" sz="3100" dirty="0" smtClean="0"/>
              <a:t>… </a:t>
            </a:r>
            <a:r>
              <a:rPr lang="fr-FR" sz="3100" dirty="0"/>
              <a:t>open </a:t>
            </a:r>
            <a:r>
              <a:rPr lang="fr-FR" sz="3100" dirty="0" err="1"/>
              <a:t>your</a:t>
            </a:r>
            <a:r>
              <a:rPr lang="fr-FR" sz="3100" dirty="0"/>
              <a:t> </a:t>
            </a:r>
            <a:r>
              <a:rPr lang="fr-FR" sz="3100" dirty="0" err="1"/>
              <a:t>classroom</a:t>
            </a:r>
            <a:r>
              <a:rPr lang="fr-FR" sz="3100" dirty="0"/>
              <a:t> up to the </a:t>
            </a:r>
            <a:r>
              <a:rPr lang="fr-FR" sz="3100" dirty="0" err="1"/>
              <a:t>rest</a:t>
            </a:r>
            <a:r>
              <a:rPr lang="fr-FR" sz="3100" dirty="0"/>
              <a:t> of the </a:t>
            </a:r>
            <a:r>
              <a:rPr lang="fr-FR" sz="3100" dirty="0" err="1" smtClean="0"/>
              <a:t>school</a:t>
            </a:r>
            <a:r>
              <a:rPr lang="fr-FR" sz="3100" dirty="0" smtClean="0"/>
              <a:t> !</a:t>
            </a:r>
            <a:endParaRPr lang="fr-FR" sz="3100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</a:t>
            </a:r>
          </a:p>
          <a:p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2310-0C94-4394-BBDE-1EB7B37EBC46}" type="datetime1">
              <a:rPr lang="fr-FR" smtClean="0"/>
              <a:t>14/03/2017</a:t>
            </a:fld>
            <a:endParaRPr lang="fr-FR"/>
          </a:p>
        </p:txBody>
      </p:sp>
      <p:pic>
        <p:nvPicPr>
          <p:cNvPr id="6" name="Picture 2" descr="S:\ETWINNING\Com &amp; Event\Communication\logos\logosSe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0" y="6102684"/>
            <a:ext cx="8961237" cy="73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160" y="0"/>
            <a:ext cx="9199159" cy="103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476672" y="1037569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</a:rPr>
              <a:t>eTwinning </a:t>
            </a:r>
            <a:r>
              <a:rPr lang="fr-FR" sz="2800" dirty="0" err="1" smtClean="0">
                <a:solidFill>
                  <a:schemeClr val="tx2">
                    <a:lumMod val="75000"/>
                  </a:schemeClr>
                </a:solidFill>
              </a:rPr>
              <a:t>projects</a:t>
            </a: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</a:rPr>
              <a:t> help </a:t>
            </a:r>
            <a:r>
              <a:rPr lang="fr-FR" sz="2800" dirty="0" err="1" smtClean="0">
                <a:solidFill>
                  <a:schemeClr val="tx2">
                    <a:lumMod val="75000"/>
                  </a:schemeClr>
                </a:solidFill>
              </a:rPr>
              <a:t>pupils</a:t>
            </a: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</a:rPr>
              <a:t>…</a:t>
            </a:r>
            <a:endParaRPr lang="fr-F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4458" y="2204864"/>
            <a:ext cx="8229600" cy="4525963"/>
          </a:xfrm>
        </p:spPr>
        <p:txBody>
          <a:bodyPr>
            <a:normAutofit/>
          </a:bodyPr>
          <a:lstStyle/>
          <a:p>
            <a:r>
              <a:rPr lang="fr-FR" sz="2600" dirty="0" smtClean="0"/>
              <a:t>Be </a:t>
            </a:r>
            <a:r>
              <a:rPr lang="fr-FR" sz="2600" dirty="0" err="1" smtClean="0"/>
              <a:t>engaged</a:t>
            </a:r>
            <a:r>
              <a:rPr lang="fr-FR" sz="2600" dirty="0" smtClean="0"/>
              <a:t>, </a:t>
            </a:r>
            <a:r>
              <a:rPr lang="fr-FR" sz="2600" dirty="0" err="1" smtClean="0"/>
              <a:t>feel</a:t>
            </a:r>
            <a:r>
              <a:rPr lang="fr-FR" sz="2600" dirty="0" smtClean="0"/>
              <a:t> </a:t>
            </a:r>
            <a:r>
              <a:rPr lang="fr-FR" sz="2600" dirty="0" err="1" smtClean="0"/>
              <a:t>empowered</a:t>
            </a:r>
            <a:r>
              <a:rPr lang="fr-FR" sz="2600" dirty="0" smtClean="0"/>
              <a:t>  </a:t>
            </a:r>
          </a:p>
          <a:p>
            <a:r>
              <a:rPr lang="fr-FR" sz="2600" dirty="0" err="1"/>
              <a:t>Develop</a:t>
            </a:r>
            <a:r>
              <a:rPr lang="fr-FR" sz="2600" dirty="0"/>
              <a:t> </a:t>
            </a:r>
            <a:r>
              <a:rPr lang="fr-FR" sz="2600" dirty="0" err="1" smtClean="0"/>
              <a:t>autonomy</a:t>
            </a:r>
            <a:r>
              <a:rPr lang="fr-FR" sz="2600" dirty="0" smtClean="0"/>
              <a:t> and planning </a:t>
            </a:r>
            <a:r>
              <a:rPr lang="fr-FR" sz="2600" dirty="0" err="1"/>
              <a:t>skills</a:t>
            </a:r>
            <a:endParaRPr lang="fr-FR" sz="2600" dirty="0"/>
          </a:p>
          <a:p>
            <a:r>
              <a:rPr lang="fr-FR" sz="2600" dirty="0" smtClean="0"/>
              <a:t>Use </a:t>
            </a:r>
            <a:r>
              <a:rPr lang="fr-FR" sz="2600" dirty="0" err="1" smtClean="0"/>
              <a:t>language</a:t>
            </a:r>
            <a:r>
              <a:rPr lang="fr-FR" sz="2600" dirty="0" smtClean="0"/>
              <a:t> in real situations </a:t>
            </a:r>
          </a:p>
          <a:p>
            <a:r>
              <a:rPr lang="fr-FR" sz="2600" dirty="0" err="1"/>
              <a:t>Build</a:t>
            </a:r>
            <a:r>
              <a:rPr lang="fr-FR" sz="2600" dirty="0"/>
              <a:t> ICT </a:t>
            </a:r>
            <a:r>
              <a:rPr lang="fr-FR" sz="2600" dirty="0" err="1"/>
              <a:t>skills</a:t>
            </a:r>
            <a:r>
              <a:rPr lang="fr-FR" sz="2600" dirty="0"/>
              <a:t> </a:t>
            </a:r>
          </a:p>
          <a:p>
            <a:r>
              <a:rPr lang="fr-FR" sz="2600" dirty="0" smtClean="0"/>
              <a:t>Be </a:t>
            </a:r>
            <a:r>
              <a:rPr lang="fr-FR" sz="2600" dirty="0"/>
              <a:t>more </a:t>
            </a:r>
            <a:r>
              <a:rPr lang="fr-FR" sz="2600" dirty="0" err="1"/>
              <a:t>aware</a:t>
            </a:r>
            <a:r>
              <a:rPr lang="fr-FR" sz="2600" dirty="0"/>
              <a:t> of life in </a:t>
            </a:r>
            <a:r>
              <a:rPr lang="fr-FR" sz="2600" dirty="0" err="1"/>
              <a:t>other</a:t>
            </a:r>
            <a:r>
              <a:rPr lang="fr-FR" sz="2600" dirty="0"/>
              <a:t> parts of Europe</a:t>
            </a:r>
          </a:p>
          <a:p>
            <a:r>
              <a:rPr lang="fr-FR" sz="2600" dirty="0" err="1" smtClean="0"/>
              <a:t>Make</a:t>
            </a:r>
            <a:r>
              <a:rPr lang="fr-FR" sz="2600" dirty="0" smtClean="0"/>
              <a:t> connections </a:t>
            </a:r>
            <a:r>
              <a:rPr lang="fr-FR" sz="2600" dirty="0" err="1" smtClean="0"/>
              <a:t>between</a:t>
            </a:r>
            <a:r>
              <a:rPr lang="fr-FR" sz="2600" dirty="0" smtClean="0"/>
              <a:t> </a:t>
            </a:r>
            <a:r>
              <a:rPr lang="fr-FR" sz="2600" dirty="0" err="1" smtClean="0"/>
              <a:t>subjects</a:t>
            </a:r>
            <a:r>
              <a:rPr lang="fr-FR" sz="2600" dirty="0" smtClean="0"/>
              <a:t> areas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D46E-B2E3-4488-A6AF-819E5FBF2525}" type="datetime1">
              <a:rPr lang="fr-FR" smtClean="0"/>
              <a:t>14/03/2017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597" y="2132856"/>
            <a:ext cx="2520280" cy="1890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S:\ETWINNING\Com &amp; Event\Communication\logos\logosSe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0" y="6102684"/>
            <a:ext cx="8961237" cy="73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160" y="0"/>
            <a:ext cx="9199159" cy="103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4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4003" y="980728"/>
            <a:ext cx="8987878" cy="1143000"/>
          </a:xfrm>
        </p:spPr>
        <p:txBody>
          <a:bodyPr>
            <a:normAutofit/>
          </a:bodyPr>
          <a:lstStyle/>
          <a:p>
            <a:pPr algn="l"/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lang="fr-FR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eTwinning</a:t>
            </a:r>
            <a:endParaRPr lang="fr-FR" sz="2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4760" y="1984248"/>
            <a:ext cx="7467600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600" dirty="0" err="1" smtClean="0"/>
              <a:t>Formal</a:t>
            </a:r>
            <a:r>
              <a:rPr lang="fr-FR" sz="2600" dirty="0" smtClean="0"/>
              <a:t> and </a:t>
            </a:r>
            <a:r>
              <a:rPr lang="fr-FR" sz="2600" dirty="0" err="1" smtClean="0"/>
              <a:t>informal</a:t>
            </a:r>
            <a:r>
              <a:rPr lang="fr-FR" sz="2600" dirty="0" smtClean="0"/>
              <a:t> </a:t>
            </a:r>
            <a:r>
              <a:rPr lang="fr-FR" sz="2600" dirty="0" err="1" smtClean="0"/>
              <a:t>learning</a:t>
            </a:r>
            <a:r>
              <a:rPr lang="fr-FR" sz="2600" dirty="0"/>
              <a:t> </a:t>
            </a:r>
            <a:r>
              <a:rPr lang="fr-FR" sz="2600" dirty="0" err="1" smtClean="0"/>
              <a:t>around</a:t>
            </a:r>
            <a:r>
              <a:rPr lang="fr-FR" sz="2600" dirty="0" smtClean="0"/>
              <a:t> </a:t>
            </a:r>
            <a:r>
              <a:rPr lang="fr-FR" sz="2600" dirty="0" err="1" smtClean="0"/>
              <a:t>pedagogy</a:t>
            </a:r>
            <a:r>
              <a:rPr lang="fr-FR" sz="2600" dirty="0" smtClean="0"/>
              <a:t>, ICT </a:t>
            </a:r>
            <a:r>
              <a:rPr lang="fr-FR" sz="2600" dirty="0" err="1" smtClean="0"/>
              <a:t>through</a:t>
            </a:r>
            <a:r>
              <a:rPr lang="fr-FR" sz="2600" dirty="0" smtClean="0"/>
              <a:t>… </a:t>
            </a:r>
            <a:br>
              <a:rPr lang="fr-FR" sz="2600" dirty="0" smtClean="0"/>
            </a:br>
            <a:r>
              <a:rPr lang="fr-FR" sz="2600" dirty="0" smtClean="0"/>
              <a:t> </a:t>
            </a:r>
          </a:p>
          <a:p>
            <a:r>
              <a:rPr lang="fr-FR" sz="2600" dirty="0" err="1" smtClean="0"/>
              <a:t>Projects</a:t>
            </a:r>
            <a:r>
              <a:rPr lang="fr-FR" sz="2600" dirty="0" smtClean="0"/>
              <a:t>: on </a:t>
            </a:r>
            <a:r>
              <a:rPr lang="fr-FR" sz="2600" dirty="0" err="1" smtClean="0"/>
              <a:t>your</a:t>
            </a:r>
            <a:r>
              <a:rPr lang="fr-FR" sz="2600" dirty="0" smtClean="0"/>
              <a:t> </a:t>
            </a:r>
            <a:r>
              <a:rPr lang="fr-FR" sz="2600" dirty="0" err="1" smtClean="0"/>
              <a:t>own</a:t>
            </a:r>
            <a:r>
              <a:rPr lang="fr-FR" sz="2600" dirty="0" smtClean="0"/>
              <a:t>, </a:t>
            </a:r>
            <a:r>
              <a:rPr lang="fr-FR" sz="2600" dirty="0" err="1" smtClean="0"/>
              <a:t>from</a:t>
            </a:r>
            <a:r>
              <a:rPr lang="fr-FR" sz="2600" dirty="0" smtClean="0"/>
              <a:t> </a:t>
            </a:r>
            <a:r>
              <a:rPr lang="fr-FR" sz="2600" dirty="0" err="1" smtClean="0"/>
              <a:t>partners</a:t>
            </a:r>
            <a:r>
              <a:rPr lang="fr-FR" sz="2600" dirty="0" smtClean="0"/>
              <a:t> and </a:t>
            </a:r>
            <a:r>
              <a:rPr lang="fr-FR" sz="2600" dirty="0" err="1" smtClean="0"/>
              <a:t>pupils</a:t>
            </a:r>
            <a:r>
              <a:rPr lang="fr-FR" sz="2600" dirty="0" smtClean="0"/>
              <a:t> </a:t>
            </a:r>
          </a:p>
          <a:p>
            <a:r>
              <a:rPr lang="fr-FR" sz="2600" dirty="0" smtClean="0"/>
              <a:t>Exchanges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other</a:t>
            </a:r>
            <a:r>
              <a:rPr lang="fr-FR" sz="2600" dirty="0" smtClean="0"/>
              <a:t> eTwinners </a:t>
            </a:r>
          </a:p>
          <a:p>
            <a:r>
              <a:rPr lang="fr-FR" sz="2600" dirty="0" smtClean="0"/>
              <a:t>Face-to-face national workshops </a:t>
            </a:r>
          </a:p>
          <a:p>
            <a:r>
              <a:rPr lang="fr-FR" sz="2600" dirty="0" err="1"/>
              <a:t>European</a:t>
            </a:r>
            <a:r>
              <a:rPr lang="fr-FR" sz="2600" dirty="0"/>
              <a:t> </a:t>
            </a:r>
            <a:r>
              <a:rPr lang="fr-FR" sz="2600" dirty="0" err="1" smtClean="0"/>
              <a:t>seminars</a:t>
            </a:r>
            <a:r>
              <a:rPr lang="fr-FR" sz="2600" dirty="0" smtClean="0"/>
              <a:t> </a:t>
            </a:r>
            <a:endParaRPr lang="fr-FR" sz="2600" dirty="0"/>
          </a:p>
          <a:p>
            <a:r>
              <a:rPr lang="fr-FR" sz="2600" dirty="0" smtClean="0"/>
              <a:t>Online training: </a:t>
            </a:r>
            <a:r>
              <a:rPr lang="fr-FR" sz="2600" dirty="0" err="1" smtClean="0"/>
              <a:t>webinars</a:t>
            </a:r>
            <a:r>
              <a:rPr lang="fr-FR" sz="2600" dirty="0" smtClean="0"/>
              <a:t>, online courses 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A872-E573-4482-AF7D-78B2C8D7AE42}" type="datetime1">
              <a:rPr lang="fr-FR" smtClean="0"/>
              <a:t>14/03/2017</a:t>
            </a:fld>
            <a:endParaRPr lang="fr-FR"/>
          </a:p>
        </p:txBody>
      </p:sp>
      <p:pic>
        <p:nvPicPr>
          <p:cNvPr id="6" name="Picture 2" descr="S:\ETWINNING\Com &amp; Event\Communication\logos\logosSe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0" y="6102684"/>
            <a:ext cx="8961237" cy="73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160" y="0"/>
            <a:ext cx="9199159" cy="103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1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76" y="83801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</a:rPr>
              <a:t>Best Practices and Recognition</a:t>
            </a:r>
            <a:endParaRPr lang="fr-F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159" y="2132856"/>
            <a:ext cx="8229600" cy="4525963"/>
          </a:xfrm>
        </p:spPr>
        <p:txBody>
          <a:bodyPr/>
          <a:lstStyle/>
          <a:p>
            <a:r>
              <a:rPr lang="fr-FR" sz="2600" dirty="0" err="1" smtClean="0"/>
              <a:t>Quality</a:t>
            </a:r>
            <a:r>
              <a:rPr lang="fr-FR" sz="2600" dirty="0" smtClean="0"/>
              <a:t> Labels (good for </a:t>
            </a:r>
            <a:r>
              <a:rPr lang="fr-FR" sz="2600" dirty="0" err="1" smtClean="0"/>
              <a:t>you</a:t>
            </a:r>
            <a:r>
              <a:rPr lang="fr-FR" sz="2600" dirty="0" smtClean="0"/>
              <a:t> and us!) </a:t>
            </a:r>
          </a:p>
          <a:p>
            <a:r>
              <a:rPr lang="fr-FR" sz="2600" dirty="0" err="1"/>
              <a:t>Ambassador</a:t>
            </a:r>
            <a:r>
              <a:rPr lang="fr-FR" sz="2600" dirty="0"/>
              <a:t> network of eTwinners </a:t>
            </a:r>
            <a:endParaRPr lang="fr-FR" sz="2600" dirty="0" smtClean="0"/>
          </a:p>
          <a:p>
            <a:r>
              <a:rPr lang="fr-FR" sz="2600" dirty="0" smtClean="0"/>
              <a:t>National and </a:t>
            </a:r>
            <a:r>
              <a:rPr lang="fr-FR" sz="2600" dirty="0" err="1" smtClean="0"/>
              <a:t>European</a:t>
            </a:r>
            <a:r>
              <a:rPr lang="fr-FR" sz="2600" dirty="0" smtClean="0"/>
              <a:t> </a:t>
            </a:r>
            <a:r>
              <a:rPr lang="fr-FR" sz="2600" dirty="0" err="1" smtClean="0"/>
              <a:t>Prize</a:t>
            </a:r>
            <a:r>
              <a:rPr lang="fr-FR" sz="2600" dirty="0" smtClean="0"/>
              <a:t> </a:t>
            </a:r>
            <a:r>
              <a:rPr lang="fr-FR" sz="2600" dirty="0" err="1" smtClean="0"/>
              <a:t>Competitions</a:t>
            </a:r>
            <a:r>
              <a:rPr lang="fr-FR" sz="2600" dirty="0" smtClean="0"/>
              <a:t> </a:t>
            </a:r>
          </a:p>
          <a:p>
            <a:r>
              <a:rPr lang="fr-FR" sz="2600" dirty="0" err="1" smtClean="0"/>
              <a:t>Dissemination</a:t>
            </a:r>
            <a:r>
              <a:rPr lang="fr-FR" sz="2600" dirty="0" smtClean="0"/>
              <a:t> of </a:t>
            </a:r>
            <a:r>
              <a:rPr lang="fr-FR" sz="2600" dirty="0" err="1" smtClean="0"/>
              <a:t>projects</a:t>
            </a:r>
            <a:r>
              <a:rPr lang="fr-FR" sz="2600" dirty="0" smtClean="0"/>
              <a:t>: eTwinning </a:t>
            </a:r>
            <a:r>
              <a:rPr lang="fr-FR" sz="2600" dirty="0" err="1" smtClean="0"/>
              <a:t>websites</a:t>
            </a:r>
            <a:r>
              <a:rPr lang="fr-FR" sz="2600" dirty="0" smtClean="0"/>
              <a:t>, social networks, </a:t>
            </a:r>
            <a:r>
              <a:rPr lang="fr-FR" sz="2600" dirty="0" err="1" smtClean="0"/>
              <a:t>school</a:t>
            </a:r>
            <a:r>
              <a:rPr lang="fr-FR" sz="2600" dirty="0" smtClean="0"/>
              <a:t> </a:t>
            </a:r>
            <a:r>
              <a:rPr lang="fr-FR" sz="2600" dirty="0" err="1" smtClean="0"/>
              <a:t>websites</a:t>
            </a:r>
            <a:r>
              <a:rPr lang="fr-FR" sz="2600" dirty="0" smtClean="0"/>
              <a:t>… </a:t>
            </a:r>
          </a:p>
          <a:p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8A21B-8634-4A0B-9B2C-330FDD5D6145}" type="datetime1">
              <a:rPr lang="fr-FR" smtClean="0"/>
              <a:t>14/03/2017</a:t>
            </a:fld>
            <a:endParaRPr lang="fr-FR"/>
          </a:p>
        </p:txBody>
      </p:sp>
      <p:pic>
        <p:nvPicPr>
          <p:cNvPr id="4" name="Picture 4" descr="etwenning_lab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451" y="4224453"/>
            <a:ext cx="12477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S:\ETWINNING\Com &amp; Event\Communication\logos\logosSe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0" y="6102684"/>
            <a:ext cx="8961237" cy="73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160" y="0"/>
            <a:ext cx="9199159" cy="103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3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8640" y="134076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sz="2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NOT </a:t>
            </a:r>
            <a:r>
              <a:rPr lang="fr-FR" sz="2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alone</a:t>
            </a:r>
            <a:r>
              <a:rPr lang="fr-FR" sz="2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Call on the </a:t>
            </a:r>
            <a:r>
              <a:rPr lang="fr-FR" sz="2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eTwinning</a:t>
            </a:r>
            <a:r>
              <a:rPr lang="fr-FR" sz="2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support network</a:t>
            </a:r>
            <a:endParaRPr lang="fr-FR" sz="2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8640" y="2492896"/>
            <a:ext cx="8229600" cy="4525963"/>
          </a:xfrm>
        </p:spPr>
        <p:txBody>
          <a:bodyPr>
            <a:normAutofit/>
          </a:bodyPr>
          <a:lstStyle/>
          <a:p>
            <a:r>
              <a:rPr lang="fr-FR" sz="2600" dirty="0" err="1" smtClean="0"/>
              <a:t>Your</a:t>
            </a:r>
            <a:r>
              <a:rPr lang="fr-FR" sz="2600" dirty="0" smtClean="0"/>
              <a:t> National Support Service (NSS) </a:t>
            </a:r>
          </a:p>
          <a:p>
            <a:r>
              <a:rPr lang="fr-FR" sz="2600" dirty="0" smtClean="0"/>
              <a:t>Local support: eTwinning </a:t>
            </a:r>
            <a:r>
              <a:rPr lang="fr-FR" sz="2600" dirty="0" err="1" smtClean="0"/>
              <a:t>ambassadors</a:t>
            </a:r>
            <a:r>
              <a:rPr lang="fr-FR" sz="2600" dirty="0" smtClean="0"/>
              <a:t>, </a:t>
            </a:r>
            <a:r>
              <a:rPr lang="fr-FR" sz="2600" dirty="0" err="1" smtClean="0"/>
              <a:t>other</a:t>
            </a:r>
            <a:r>
              <a:rPr lang="fr-FR" sz="2600" dirty="0" smtClean="0"/>
              <a:t> </a:t>
            </a:r>
            <a:r>
              <a:rPr lang="fr-FR" sz="2600" dirty="0" err="1" smtClean="0"/>
              <a:t>regional</a:t>
            </a:r>
            <a:r>
              <a:rPr lang="fr-FR" sz="2600" dirty="0" smtClean="0"/>
              <a:t> </a:t>
            </a:r>
            <a:r>
              <a:rPr lang="fr-FR" sz="2600" dirty="0" err="1" smtClean="0"/>
              <a:t>representatives</a:t>
            </a:r>
            <a:r>
              <a:rPr lang="fr-FR" sz="2600" dirty="0" smtClean="0"/>
              <a:t> … </a:t>
            </a:r>
          </a:p>
          <a:p>
            <a:r>
              <a:rPr lang="fr-FR" sz="2600" dirty="0" smtClean="0"/>
              <a:t>Central Support Service (Brussels) </a:t>
            </a:r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r>
              <a:rPr lang="fr-FR" sz="2600" i="1" dirty="0" smtClean="0">
                <a:solidFill>
                  <a:srgbClr val="C00000"/>
                </a:solidFill>
              </a:rPr>
              <a:t>Check out </a:t>
            </a:r>
            <a:r>
              <a:rPr lang="fr-FR" sz="2600" i="1" dirty="0" err="1" smtClean="0">
                <a:solidFill>
                  <a:srgbClr val="C00000"/>
                </a:solidFill>
              </a:rPr>
              <a:t>your</a:t>
            </a:r>
            <a:r>
              <a:rPr lang="fr-FR" sz="2600" i="1" dirty="0" smtClean="0">
                <a:solidFill>
                  <a:srgbClr val="C00000"/>
                </a:solidFill>
              </a:rPr>
              <a:t> </a:t>
            </a:r>
            <a:r>
              <a:rPr lang="fr-FR" sz="2600" i="1" u="sng" dirty="0" smtClean="0">
                <a:solidFill>
                  <a:srgbClr val="C00000"/>
                </a:solidFill>
              </a:rPr>
              <a:t>national </a:t>
            </a:r>
            <a:r>
              <a:rPr lang="fr-FR" sz="2600" i="1" u="sng" dirty="0" err="1" smtClean="0">
                <a:solidFill>
                  <a:srgbClr val="C00000"/>
                </a:solidFill>
              </a:rPr>
              <a:t>website</a:t>
            </a:r>
            <a:r>
              <a:rPr lang="fr-FR" sz="2600" i="1" dirty="0" smtClean="0">
                <a:solidFill>
                  <a:srgbClr val="C00000"/>
                </a:solidFill>
              </a:rPr>
              <a:t> for </a:t>
            </a:r>
            <a:r>
              <a:rPr lang="fr-FR" sz="2600" i="1" dirty="0" err="1" smtClean="0">
                <a:solidFill>
                  <a:srgbClr val="C00000"/>
                </a:solidFill>
              </a:rPr>
              <a:t>resources</a:t>
            </a:r>
            <a:r>
              <a:rPr lang="fr-FR" sz="2600" i="1" dirty="0" smtClean="0">
                <a:solidFill>
                  <a:srgbClr val="C00000"/>
                </a:solidFill>
              </a:rPr>
              <a:t> in </a:t>
            </a:r>
            <a:r>
              <a:rPr lang="fr-FR" sz="2600" i="1" dirty="0" err="1" smtClean="0">
                <a:solidFill>
                  <a:srgbClr val="C00000"/>
                </a:solidFill>
              </a:rPr>
              <a:t>your</a:t>
            </a:r>
            <a:r>
              <a:rPr lang="fr-FR" sz="2600" i="1" dirty="0" smtClean="0">
                <a:solidFill>
                  <a:srgbClr val="C00000"/>
                </a:solidFill>
              </a:rPr>
              <a:t> country </a:t>
            </a:r>
            <a:endParaRPr lang="fr-FR" sz="2600" i="1" dirty="0">
              <a:solidFill>
                <a:srgbClr val="C00000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5C965-608D-42BE-B889-FAE217AF143F}" type="datetime1">
              <a:rPr lang="fr-FR" smtClean="0"/>
              <a:t>14/03/2017</a:t>
            </a:fld>
            <a:endParaRPr lang="fr-FR"/>
          </a:p>
        </p:txBody>
      </p:sp>
      <p:pic>
        <p:nvPicPr>
          <p:cNvPr id="6" name="Picture 2" descr="S:\ETWINNING\Com &amp; Event\Communication\logos\logosSe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0" y="6102684"/>
            <a:ext cx="8961237" cy="73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160" y="0"/>
            <a:ext cx="9199159" cy="103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0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</a:t>
            </a: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eTwinning </a:t>
            </a:r>
            <a:r>
              <a:rPr lang="fr-FR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exactly</a:t>
            </a: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fr-FR" sz="2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4458" y="2132856"/>
            <a:ext cx="8229600" cy="4525963"/>
          </a:xfrm>
        </p:spPr>
        <p:txBody>
          <a:bodyPr>
            <a:normAutofit/>
          </a:bodyPr>
          <a:lstStyle/>
          <a:p>
            <a:r>
              <a:rPr lang="fr-FR" sz="2800" dirty="0" smtClean="0"/>
              <a:t>An action </a:t>
            </a:r>
            <a:r>
              <a:rPr lang="fr-FR" sz="2800" dirty="0" err="1" smtClean="0"/>
              <a:t>within</a:t>
            </a:r>
            <a:r>
              <a:rPr lang="fr-FR" sz="2800" dirty="0" smtClean="0"/>
              <a:t> the Erasmus</a:t>
            </a:r>
            <a:r>
              <a:rPr lang="fr-FR" sz="2800" dirty="0"/>
              <a:t>+ program</a:t>
            </a:r>
            <a:r>
              <a:rPr lang="fr-FR" sz="2800" dirty="0" smtClean="0"/>
              <a:t> (</a:t>
            </a:r>
            <a:r>
              <a:rPr lang="fr-FR" sz="2800" dirty="0" err="1" smtClean="0"/>
              <a:t>European</a:t>
            </a:r>
            <a:r>
              <a:rPr lang="fr-FR" sz="2800" dirty="0" smtClean="0"/>
              <a:t> Commission)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helps</a:t>
            </a:r>
            <a:r>
              <a:rPr lang="fr-FR" sz="2800" dirty="0" smtClean="0"/>
              <a:t> </a:t>
            </a:r>
            <a:r>
              <a:rPr lang="fr-FR" sz="2800" dirty="0" err="1" smtClean="0"/>
              <a:t>teachers</a:t>
            </a:r>
            <a:r>
              <a:rPr lang="fr-FR" sz="2800" dirty="0" smtClean="0"/>
              <a:t> </a:t>
            </a:r>
            <a:r>
              <a:rPr lang="fr-FR" sz="2800" dirty="0" err="1" smtClean="0"/>
              <a:t>from</a:t>
            </a:r>
            <a:r>
              <a:rPr lang="fr-FR" sz="2800" dirty="0" smtClean="0"/>
              <a:t> </a:t>
            </a:r>
            <a:r>
              <a:rPr lang="fr-FR" sz="2800" dirty="0" smtClean="0"/>
              <a:t>36 + </a:t>
            </a:r>
            <a:r>
              <a:rPr lang="fr-FR" sz="2800" dirty="0" smtClean="0"/>
              <a:t>countries to </a:t>
            </a:r>
            <a:r>
              <a:rPr lang="fr-FR" sz="2800" dirty="0" err="1" smtClean="0"/>
              <a:t>connect</a:t>
            </a:r>
            <a:r>
              <a:rPr lang="fr-FR" sz="2800" dirty="0" smtClean="0"/>
              <a:t> and </a:t>
            </a:r>
            <a:r>
              <a:rPr lang="fr-FR" sz="2800" dirty="0" err="1" smtClean="0"/>
              <a:t>run</a:t>
            </a:r>
            <a:r>
              <a:rPr lang="fr-FR" sz="2800" dirty="0" smtClean="0"/>
              <a:t> collaborative distance-</a:t>
            </a:r>
            <a:r>
              <a:rPr lang="fr-FR" sz="2800" dirty="0" err="1" smtClean="0"/>
              <a:t>learning</a:t>
            </a:r>
            <a:r>
              <a:rPr lang="fr-FR" sz="2800" dirty="0" smtClean="0"/>
              <a:t> </a:t>
            </a:r>
            <a:r>
              <a:rPr lang="fr-FR" sz="2800" dirty="0" err="1" smtClean="0"/>
              <a:t>projects</a:t>
            </a:r>
            <a:r>
              <a:rPr lang="fr-FR" sz="2800" dirty="0" smtClean="0"/>
              <a:t>.</a:t>
            </a:r>
          </a:p>
          <a:p>
            <a:endParaRPr lang="fr-FR" sz="2800" dirty="0" smtClean="0"/>
          </a:p>
          <a:p>
            <a:r>
              <a:rPr lang="fr-FR" sz="2800" dirty="0" smtClean="0"/>
              <a:t>A network of </a:t>
            </a:r>
            <a:r>
              <a:rPr lang="fr-FR" sz="2800" dirty="0" err="1" smtClean="0"/>
              <a:t>motivated</a:t>
            </a:r>
            <a:r>
              <a:rPr lang="fr-FR" sz="2800" dirty="0" smtClean="0"/>
              <a:t>, </a:t>
            </a:r>
            <a:r>
              <a:rPr lang="fr-FR" sz="2800" dirty="0" err="1" smtClean="0"/>
              <a:t>innovative</a:t>
            </a:r>
            <a:r>
              <a:rPr lang="fr-FR" sz="2800" dirty="0" smtClean="0"/>
              <a:t> </a:t>
            </a:r>
            <a:r>
              <a:rPr lang="fr-FR" sz="2800" dirty="0" err="1" smtClean="0"/>
              <a:t>teachers</a:t>
            </a:r>
            <a:r>
              <a:rPr lang="fr-FR" sz="2800" dirty="0" smtClean="0"/>
              <a:t> </a:t>
            </a:r>
            <a:r>
              <a:rPr lang="fr-FR" sz="2800" dirty="0" err="1" smtClean="0"/>
              <a:t>from</a:t>
            </a:r>
            <a:r>
              <a:rPr lang="fr-FR" sz="2800" dirty="0" smtClean="0"/>
              <a:t> all </a:t>
            </a:r>
            <a:r>
              <a:rPr lang="fr-FR" sz="2800" dirty="0" err="1" smtClean="0"/>
              <a:t>subject</a:t>
            </a:r>
            <a:r>
              <a:rPr lang="fr-FR" sz="2800" dirty="0" smtClean="0"/>
              <a:t> areas, </a:t>
            </a:r>
            <a:r>
              <a:rPr lang="fr-FR" sz="2800" dirty="0" err="1" smtClean="0"/>
              <a:t>languages</a:t>
            </a:r>
            <a:r>
              <a:rPr lang="fr-FR" sz="2800" dirty="0" smtClean="0"/>
              <a:t>, </a:t>
            </a:r>
            <a:r>
              <a:rPr lang="fr-FR" sz="2800" dirty="0" err="1" smtClean="0"/>
              <a:t>from</a:t>
            </a:r>
            <a:r>
              <a:rPr lang="fr-FR" sz="2800" dirty="0" smtClean="0"/>
              <a:t> </a:t>
            </a:r>
            <a:r>
              <a:rPr lang="fr-FR" sz="2800" dirty="0" err="1" smtClean="0"/>
              <a:t>pre-school</a:t>
            </a:r>
            <a:r>
              <a:rPr lang="fr-FR" sz="2800" dirty="0" smtClean="0"/>
              <a:t> to </a:t>
            </a:r>
            <a:r>
              <a:rPr lang="fr-FR" sz="2800" dirty="0" err="1" smtClean="0"/>
              <a:t>upper-secondary</a:t>
            </a:r>
            <a:r>
              <a:rPr lang="fr-FR" sz="2800" dirty="0" smtClean="0"/>
              <a:t>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FCC0-05BA-44F0-9DD8-B7E631E21749}" type="datetime1">
              <a:rPr lang="fr-FR" smtClean="0"/>
              <a:t>14/03/2017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60648"/>
            <a:ext cx="845432" cy="577368"/>
          </a:xfrm>
          <a:prstGeom prst="rect">
            <a:avLst/>
          </a:prstGeom>
        </p:spPr>
      </p:pic>
      <p:pic>
        <p:nvPicPr>
          <p:cNvPr id="6" name="Picture 2" descr="S:\ETWINNING\Com &amp; Event\Communication\logos\logosSe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0" y="6102684"/>
            <a:ext cx="8961237" cy="73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77"/>
            <a:ext cx="9160206" cy="111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969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8863" y="111959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An </a:t>
            </a:r>
            <a:r>
              <a:rPr lang="fr-FR" sz="2800" dirty="0" err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European</a:t>
            </a:r>
            <a:r>
              <a:rPr lang="fr-FR" sz="28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action </a:t>
            </a:r>
            <a:br>
              <a:rPr lang="fr-FR" sz="28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</a:br>
            <a:endParaRPr lang="fr-F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157E5-BB6A-498E-9F48-8C3710E4509B}" type="datetime1">
              <a:rPr lang="fr-FR" smtClean="0"/>
              <a:t>14/03/2017</a:t>
            </a:fld>
            <a:endParaRPr lang="fr-FR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341452" y="2245694"/>
            <a:ext cx="844489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Launched</a:t>
            </a: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in 2005  as a pilot </a:t>
            </a:r>
            <a:r>
              <a:rPr lang="fr-FR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2007-2014 : </a:t>
            </a:r>
            <a:r>
              <a:rPr lang="fr-FR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integrated</a:t>
            </a: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Lifelong</a:t>
            </a: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Learning Program, Comenius</a:t>
            </a:r>
            <a:b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2014-2020 : part of Erasmus+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806" y="2060848"/>
            <a:ext cx="2042133" cy="123378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259" y="4005063"/>
            <a:ext cx="2305081" cy="65842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 descr="S:\ETWINNING\Com &amp; Event\Communication\logos\logosSe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0" y="6102684"/>
            <a:ext cx="8961237" cy="73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6" y="-133195"/>
            <a:ext cx="9160206" cy="111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26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041" y="106129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eTwinning	</a:t>
            </a:r>
            <a:endParaRPr lang="fr-FR" sz="2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060848"/>
            <a:ext cx="8229600" cy="4525963"/>
          </a:xfrm>
        </p:spPr>
        <p:txBody>
          <a:bodyPr>
            <a:normAutofit/>
          </a:bodyPr>
          <a:lstStyle/>
          <a:p>
            <a:r>
              <a:rPr lang="fr-FR" sz="2800" dirty="0" err="1" smtClean="0"/>
              <a:t>European</a:t>
            </a:r>
            <a:r>
              <a:rPr lang="fr-FR" sz="2800" dirty="0" smtClean="0"/>
              <a:t> </a:t>
            </a:r>
            <a:r>
              <a:rPr lang="fr-FR" sz="2800" dirty="0" err="1" smtClean="0"/>
              <a:t>platform</a:t>
            </a:r>
            <a:r>
              <a:rPr lang="fr-FR" sz="2800" dirty="0" smtClean="0"/>
              <a:t> </a:t>
            </a:r>
            <a:r>
              <a:rPr lang="fr-FR" sz="2800" dirty="0" err="1" smtClean="0"/>
              <a:t>managed</a:t>
            </a:r>
            <a:r>
              <a:rPr lang="fr-FR" sz="2800" dirty="0" smtClean="0"/>
              <a:t> by Central Support Service (CSS) in Brussels. </a:t>
            </a:r>
            <a:r>
              <a:rPr lang="fr-FR" sz="2800" dirty="0" err="1" smtClean="0"/>
              <a:t>European</a:t>
            </a:r>
            <a:r>
              <a:rPr lang="fr-FR" sz="2800" dirty="0" smtClean="0"/>
              <a:t> </a:t>
            </a:r>
            <a:r>
              <a:rPr lang="fr-FR" sz="2800" dirty="0" err="1" smtClean="0"/>
              <a:t>Schoolnet</a:t>
            </a:r>
            <a:r>
              <a:rPr lang="fr-FR" sz="2800" dirty="0" smtClean="0"/>
              <a:t>.</a:t>
            </a:r>
            <a:endParaRPr lang="fr-FR" sz="2800" dirty="0" smtClean="0"/>
          </a:p>
          <a:p>
            <a:r>
              <a:rPr lang="fr-FR" sz="2800" dirty="0" err="1" smtClean="0"/>
              <a:t>Every</a:t>
            </a:r>
            <a:r>
              <a:rPr lang="fr-FR" sz="2800" dirty="0"/>
              <a:t> </a:t>
            </a:r>
            <a:r>
              <a:rPr lang="fr-FR" sz="2800" dirty="0" smtClean="0"/>
              <a:t>Erasmus+ country has an eTwinning National Support Service (NSS). British Council in UK, CANOPE in France, </a:t>
            </a:r>
            <a:r>
              <a:rPr lang="fr-FR" sz="2800" dirty="0" smtClean="0"/>
              <a:t>…</a:t>
            </a:r>
            <a:endParaRPr lang="fr-FR" sz="2800" dirty="0" smtClean="0"/>
          </a:p>
          <a:p>
            <a:r>
              <a:rPr lang="fr-FR" sz="2800" dirty="0" err="1" smtClean="0"/>
              <a:t>Regional</a:t>
            </a:r>
            <a:r>
              <a:rPr lang="fr-FR" sz="2800" dirty="0" smtClean="0"/>
              <a:t> network of support in </a:t>
            </a:r>
            <a:r>
              <a:rPr lang="fr-FR" sz="2800" dirty="0" err="1" smtClean="0"/>
              <a:t>many</a:t>
            </a:r>
            <a:r>
              <a:rPr lang="fr-FR" sz="2800" dirty="0" smtClean="0"/>
              <a:t> </a:t>
            </a:r>
            <a:r>
              <a:rPr lang="fr-FR" sz="2800" dirty="0" smtClean="0"/>
              <a:t>countries</a:t>
            </a:r>
            <a:endParaRPr lang="fr-FR" sz="2800" dirty="0" smtClean="0"/>
          </a:p>
          <a:p>
            <a:r>
              <a:rPr lang="fr-FR" sz="2800" dirty="0" smtClean="0"/>
              <a:t>eTwinning « </a:t>
            </a:r>
            <a:r>
              <a:rPr lang="fr-FR" sz="2800" dirty="0" err="1" smtClean="0"/>
              <a:t>ambassadors</a:t>
            </a:r>
            <a:r>
              <a:rPr lang="fr-FR" sz="2800" dirty="0" smtClean="0"/>
              <a:t> » in </a:t>
            </a:r>
            <a:r>
              <a:rPr lang="fr-FR" sz="2800" dirty="0" err="1" smtClean="0"/>
              <a:t>every</a:t>
            </a:r>
            <a:r>
              <a:rPr lang="fr-FR" sz="2800" dirty="0" smtClean="0"/>
              <a:t> country 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D9EE-CCE5-49F7-9542-A3757CB2315B}" type="datetime1">
              <a:rPr lang="fr-FR" smtClean="0"/>
              <a:t>14/03/2017</a:t>
            </a:fld>
            <a:endParaRPr lang="fr-FR"/>
          </a:p>
        </p:txBody>
      </p:sp>
      <p:pic>
        <p:nvPicPr>
          <p:cNvPr id="5" name="Picture 2" descr="S:\ETWINNING\Com &amp; Event\Communication\logos\logosSe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0" y="6102684"/>
            <a:ext cx="8961237" cy="73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160" y="0"/>
            <a:ext cx="9199159" cy="103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53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</a:t>
            </a: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endParaRPr lang="fr-FR" sz="2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889200"/>
            <a:ext cx="7467600" cy="4917160"/>
          </a:xfrm>
        </p:spPr>
        <p:txBody>
          <a:bodyPr>
            <a:noAutofit/>
          </a:bodyPr>
          <a:lstStyle/>
          <a:p>
            <a:r>
              <a:rPr lang="fr-FR" sz="2600" dirty="0" smtClean="0"/>
              <a:t>460 000 </a:t>
            </a:r>
            <a:r>
              <a:rPr lang="fr-FR" sz="2600" dirty="0" err="1" smtClean="0"/>
              <a:t>registered</a:t>
            </a:r>
            <a:r>
              <a:rPr lang="fr-FR" sz="2600" dirty="0" smtClean="0"/>
              <a:t> </a:t>
            </a:r>
            <a:r>
              <a:rPr lang="fr-FR" sz="2600" dirty="0" err="1" smtClean="0"/>
              <a:t>teachers</a:t>
            </a:r>
            <a:r>
              <a:rPr lang="fr-FR" sz="2600" dirty="0" smtClean="0"/>
              <a:t> in Europe, </a:t>
            </a:r>
            <a:r>
              <a:rPr lang="fr-FR" sz="2600" dirty="0" smtClean="0"/>
              <a:t>58 000 </a:t>
            </a:r>
            <a:r>
              <a:rPr lang="fr-FR" sz="2600" dirty="0" smtClean="0"/>
              <a:t>active </a:t>
            </a:r>
            <a:r>
              <a:rPr lang="fr-FR" sz="2600" dirty="0" err="1" smtClean="0"/>
              <a:t>projects</a:t>
            </a:r>
            <a:r>
              <a:rPr lang="fr-FR" sz="2600" dirty="0" smtClean="0"/>
              <a:t> </a:t>
            </a:r>
            <a:endParaRPr lang="fr-FR" sz="2600" dirty="0" smtClean="0"/>
          </a:p>
          <a:p>
            <a:r>
              <a:rPr lang="fr-FR" sz="2600" dirty="0" smtClean="0"/>
              <a:t>36 countries </a:t>
            </a:r>
            <a:r>
              <a:rPr lang="fr-FR" sz="2600" dirty="0" err="1" smtClean="0"/>
              <a:t>from</a:t>
            </a:r>
            <a:r>
              <a:rPr lang="fr-FR" sz="2600" dirty="0" smtClean="0"/>
              <a:t> the Erasmus+ program (2014-2020)</a:t>
            </a:r>
          </a:p>
          <a:p>
            <a:r>
              <a:rPr lang="fr-FR" sz="2600" dirty="0" smtClean="0"/>
              <a:t>6 </a:t>
            </a:r>
            <a:r>
              <a:rPr lang="fr-FR" sz="2600" dirty="0" err="1" smtClean="0"/>
              <a:t>neighbours</a:t>
            </a:r>
            <a:r>
              <a:rPr lang="fr-FR" sz="2600" dirty="0" smtClean="0"/>
              <a:t> </a:t>
            </a:r>
            <a:r>
              <a:rPr lang="fr-FR" sz="2600" dirty="0" smtClean="0"/>
              <a:t>countries </a:t>
            </a:r>
            <a:r>
              <a:rPr lang="fr-FR" sz="2600" dirty="0" err="1" smtClean="0"/>
              <a:t>through</a:t>
            </a:r>
            <a:r>
              <a:rPr lang="fr-FR" sz="2600" dirty="0" smtClean="0"/>
              <a:t> </a:t>
            </a:r>
            <a:r>
              <a:rPr lang="fr-FR" sz="2600" dirty="0" err="1" smtClean="0"/>
              <a:t>eTwinning</a:t>
            </a:r>
            <a:r>
              <a:rPr lang="fr-FR" sz="2600" dirty="0" smtClean="0"/>
              <a:t> </a:t>
            </a:r>
            <a:r>
              <a:rPr lang="fr-FR" sz="2600" dirty="0" smtClean="0"/>
              <a:t>Plus</a:t>
            </a:r>
            <a:endParaRPr lang="fr-FR" sz="2600" dirty="0" smtClean="0"/>
          </a:p>
          <a:p>
            <a:r>
              <a:rPr lang="fr-FR" sz="2600" dirty="0"/>
              <a:t>S</a:t>
            </a:r>
            <a:r>
              <a:rPr lang="fr-FR" sz="2600" dirty="0" smtClean="0"/>
              <a:t>ocial </a:t>
            </a:r>
            <a:r>
              <a:rPr lang="fr-FR" sz="2600" dirty="0" smtClean="0"/>
              <a:t>network for </a:t>
            </a:r>
            <a:r>
              <a:rPr lang="fr-FR" sz="2600" dirty="0" err="1" smtClean="0"/>
              <a:t>teachers</a:t>
            </a:r>
            <a:endParaRPr lang="fr-FR" sz="2600" dirty="0" smtClean="0"/>
          </a:p>
          <a:p>
            <a:r>
              <a:rPr lang="fr-FR" sz="2600" dirty="0" smtClean="0"/>
              <a:t>Partner </a:t>
            </a:r>
            <a:r>
              <a:rPr lang="fr-FR" sz="2600" dirty="0" err="1" smtClean="0"/>
              <a:t>finding</a:t>
            </a:r>
            <a:r>
              <a:rPr lang="fr-FR" sz="2600" dirty="0" smtClean="0"/>
              <a:t> </a:t>
            </a:r>
            <a:r>
              <a:rPr lang="fr-FR" sz="2600" dirty="0" err="1" smtClean="0"/>
              <a:t>tools</a:t>
            </a:r>
            <a:r>
              <a:rPr lang="fr-FR" sz="2600" dirty="0" smtClean="0"/>
              <a:t>, networking </a:t>
            </a:r>
            <a:r>
              <a:rPr lang="fr-FR" sz="2600" dirty="0" err="1" smtClean="0"/>
              <a:t>tools</a:t>
            </a:r>
            <a:endParaRPr lang="fr-FR" sz="2600" dirty="0"/>
          </a:p>
          <a:p>
            <a:r>
              <a:rPr lang="fr-FR" sz="2600" dirty="0" smtClean="0"/>
              <a:t>Secure </a:t>
            </a:r>
            <a:r>
              <a:rPr lang="fr-FR" sz="2600" dirty="0" err="1" smtClean="0"/>
              <a:t>workspace</a:t>
            </a:r>
            <a:r>
              <a:rPr lang="fr-FR" sz="2600" dirty="0" smtClean="0"/>
              <a:t> for </a:t>
            </a:r>
            <a:r>
              <a:rPr lang="fr-FR" sz="2600" dirty="0" err="1" smtClean="0"/>
              <a:t>projects</a:t>
            </a:r>
            <a:r>
              <a:rPr lang="fr-FR" sz="2600" dirty="0"/>
              <a:t> </a:t>
            </a:r>
            <a:r>
              <a:rPr lang="fr-FR" sz="2600" dirty="0" smtClean="0"/>
              <a:t>(</a:t>
            </a:r>
            <a:r>
              <a:rPr lang="fr-FR" sz="2600" dirty="0" err="1" smtClean="0"/>
              <a:t>TwinSpace</a:t>
            </a:r>
            <a:r>
              <a:rPr lang="fr-FR" sz="2600" dirty="0" smtClean="0"/>
              <a:t>) </a:t>
            </a:r>
            <a:endParaRPr lang="fr-FR" sz="2600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B1EF2-55CF-4EBB-8964-8D15872CB02A}" type="datetime1">
              <a:rPr lang="fr-FR" smtClean="0"/>
              <a:t>14/03/2017</a:t>
            </a:fld>
            <a:endParaRPr lang="fr-FR"/>
          </a:p>
        </p:txBody>
      </p:sp>
      <p:pic>
        <p:nvPicPr>
          <p:cNvPr id="6" name="Picture 2" descr="S:\ETWINNING\Com &amp; Event\Communication\logos\logosSe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0" y="6102684"/>
            <a:ext cx="8961237" cy="73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160" y="0"/>
            <a:ext cx="9199159" cy="103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6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9350" y="66974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sz="2800" dirty="0" err="1" smtClean="0">
                <a:solidFill>
                  <a:schemeClr val="tx2">
                    <a:lumMod val="75000"/>
                  </a:schemeClr>
                </a:solidFill>
              </a:rPr>
              <a:t>European</a:t>
            </a: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</a:rPr>
              <a:t> Portal </a:t>
            </a: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www.etwinning.net</a:t>
            </a: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fr-F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6347-ACB1-4CD6-9143-A05ED9F6EF4F}" type="datetime1">
              <a:rPr lang="fr-FR" smtClean="0"/>
              <a:t>14/03/2017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03" y="1772816"/>
            <a:ext cx="7398160" cy="4608512"/>
          </a:xfrm>
          <a:prstGeom prst="rect">
            <a:avLst/>
          </a:prstGeom>
        </p:spPr>
      </p:pic>
      <p:pic>
        <p:nvPicPr>
          <p:cNvPr id="7" name="Picture 2" descr="S:\ETWINNING\Com &amp; Event\Communication\logos\logosSe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0" y="6102684"/>
            <a:ext cx="8961237" cy="73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160" y="1"/>
            <a:ext cx="9199159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2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969" y="1052736"/>
            <a:ext cx="7467600" cy="562074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social network for </a:t>
            </a:r>
            <a:r>
              <a:rPr lang="fr-FR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endParaRPr lang="fr-FR" sz="2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FD5FB-4142-418E-BDE4-099CE48C76A1}" type="datetime1">
              <a:rPr lang="fr-FR" smtClean="0"/>
              <a:t>14/03/2017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816"/>
            <a:ext cx="7479500" cy="4824536"/>
          </a:xfrm>
          <a:prstGeom prst="rect">
            <a:avLst/>
          </a:prstGeom>
        </p:spPr>
      </p:pic>
      <p:pic>
        <p:nvPicPr>
          <p:cNvPr id="7" name="Picture 2" descr="S:\ETWINNING\Com &amp; Event\Communication\logos\logosSe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0" y="6102684"/>
            <a:ext cx="8961237" cy="73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160" y="0"/>
            <a:ext cx="9199159" cy="103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4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-1836712" y="549332"/>
            <a:ext cx="7467600" cy="1143000"/>
          </a:xfrm>
        </p:spPr>
        <p:txBody>
          <a:bodyPr>
            <a:normAutofit/>
          </a:bodyPr>
          <a:lstStyle/>
          <a:p>
            <a:pPr lvl="0"/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 to </a:t>
            </a:r>
            <a:r>
              <a:rPr lang="fr-FR" sz="2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r-FR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</a:t>
            </a: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2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8127571" cy="5069160"/>
          </a:xfrm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B2E9-F5A4-45C0-B17A-ECD42CBC3A7E}" type="datetime1">
              <a:rPr lang="fr-FR" smtClean="0"/>
              <a:t>14/03/2017</a:t>
            </a:fld>
            <a:endParaRPr lang="fr-FR"/>
          </a:p>
        </p:txBody>
      </p:sp>
      <p:pic>
        <p:nvPicPr>
          <p:cNvPr id="6" name="Picture 2" descr="S:\ETWINNING\Com &amp; Event\Communication\logos\logosSe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0" y="6102684"/>
            <a:ext cx="8961237" cy="73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160" y="1"/>
            <a:ext cx="9199159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98640" y="692696"/>
            <a:ext cx="7467600" cy="1143000"/>
          </a:xfrm>
        </p:spPr>
        <p:txBody>
          <a:bodyPr>
            <a:normAutofit/>
          </a:bodyPr>
          <a:lstStyle/>
          <a:p>
            <a:pPr lvl="0" algn="l"/>
            <a:r>
              <a:rPr lang="fr-FR" sz="2800" dirty="0" err="1" smtClean="0">
                <a:solidFill>
                  <a:schemeClr val="tx2">
                    <a:lumMod val="75000"/>
                  </a:schemeClr>
                </a:solidFill>
              </a:rPr>
              <a:t>Create</a:t>
            </a: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800" dirty="0" err="1">
                <a:solidFill>
                  <a:schemeClr val="tx2">
                    <a:lumMod val="75000"/>
                  </a:schemeClr>
                </a:solidFill>
              </a:rPr>
              <a:t>y</a:t>
            </a:r>
            <a:r>
              <a:rPr lang="fr-FR" sz="2800" dirty="0" err="1" smtClean="0">
                <a:solidFill>
                  <a:schemeClr val="tx2">
                    <a:lumMod val="75000"/>
                  </a:schemeClr>
                </a:solidFill>
              </a:rPr>
              <a:t>our</a:t>
            </a: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800" dirty="0" err="1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fr-FR" sz="2800" dirty="0" err="1" smtClean="0">
                <a:solidFill>
                  <a:schemeClr val="tx2">
                    <a:lumMod val="75000"/>
                  </a:schemeClr>
                </a:solidFill>
              </a:rPr>
              <a:t>roject</a:t>
            </a: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fr-F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08" y="1600200"/>
            <a:ext cx="6715184" cy="4525963"/>
          </a:xfrm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60AB-62F7-42E8-8FDE-80F34BE2501F}" type="datetime1">
              <a:rPr lang="fr-FR" smtClean="0"/>
              <a:t>14/03/2017</a:t>
            </a:fld>
            <a:endParaRPr lang="fr-FR"/>
          </a:p>
        </p:txBody>
      </p:sp>
      <p:pic>
        <p:nvPicPr>
          <p:cNvPr id="6" name="Picture 2" descr="S:\ETWINNING\Com &amp; Event\Communication\logos\logosSe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0" y="6102684"/>
            <a:ext cx="8961237" cy="73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160" y="0"/>
            <a:ext cx="9199159" cy="103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2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1047</TotalTime>
  <Words>337</Words>
  <Application>Microsoft Office PowerPoint</Application>
  <PresentationFormat>Affichage à l'écran (4:3)</PresentationFormat>
  <Paragraphs>77</Paragraphs>
  <Slides>15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General presentation eTwinning</vt:lpstr>
      <vt:lpstr>What’s eTwinning exactly? </vt:lpstr>
      <vt:lpstr>An European action  </vt:lpstr>
      <vt:lpstr>Organization of eTwinning </vt:lpstr>
      <vt:lpstr>It’s also</vt:lpstr>
      <vt:lpstr>European Portal www.etwinning.net </vt:lpstr>
      <vt:lpstr>Professional social network for teachers</vt:lpstr>
      <vt:lpstr>Tools to find partners </vt:lpstr>
      <vt:lpstr>Create your project </vt:lpstr>
      <vt:lpstr> The Twinspace : a secure collaborative platform for projects</vt:lpstr>
      <vt:lpstr>How can eTwinning help teachers? </vt:lpstr>
      <vt:lpstr>eTwinning projects help pupils…</vt:lpstr>
      <vt:lpstr>Professional Development in eTwinning</vt:lpstr>
      <vt:lpstr>Best Practices and Recognition</vt:lpstr>
      <vt:lpstr>You are NOT alone! Call on the eTwinning support network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SAUSER-MONNIG Elizabeth</dc:creator>
  <cp:lastModifiedBy>JARLANG Aurore</cp:lastModifiedBy>
  <cp:revision>88</cp:revision>
  <dcterms:created xsi:type="dcterms:W3CDTF">2013-11-14T10:25:45Z</dcterms:created>
  <dcterms:modified xsi:type="dcterms:W3CDTF">2017-03-14T16:55:14Z</dcterms:modified>
</cp:coreProperties>
</file>