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499" r:id="rId3"/>
    <p:sldId id="270" r:id="rId4"/>
    <p:sldId id="489" r:id="rId5"/>
    <p:sldId id="262" r:id="rId6"/>
    <p:sldId id="269" r:id="rId7"/>
    <p:sldId id="302" r:id="rId8"/>
    <p:sldId id="308" r:id="rId9"/>
    <p:sldId id="500" r:id="rId10"/>
    <p:sldId id="491" r:id="rId11"/>
    <p:sldId id="474" r:id="rId12"/>
    <p:sldId id="271" r:id="rId13"/>
    <p:sldId id="272" r:id="rId14"/>
    <p:sldId id="273" r:id="rId15"/>
    <p:sldId id="494" r:id="rId16"/>
    <p:sldId id="495" r:id="rId17"/>
    <p:sldId id="493" r:id="rId18"/>
    <p:sldId id="501" r:id="rId19"/>
    <p:sldId id="502" r:id="rId20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D4E0B1-6C24-4C65-B816-0BB7C10B1EA0}" v="58" dt="2023-10-26T08:33:56.9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72" autoAdjust="0"/>
  </p:normalViewPr>
  <p:slideViewPr>
    <p:cSldViewPr>
      <p:cViewPr varScale="1">
        <p:scale>
          <a:sx n="101" d="100"/>
          <a:sy n="101" d="100"/>
        </p:scale>
        <p:origin x="103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OU Anthony" userId="b39ddf0f-b77a-4191-94da-34492548a9bd" providerId="ADAL" clId="{66D4E0B1-6C24-4C65-B816-0BB7C10B1EA0}"/>
    <pc:docChg chg="custSel delSld modSld">
      <pc:chgData name="RIOU Anthony" userId="b39ddf0f-b77a-4191-94da-34492548a9bd" providerId="ADAL" clId="{66D4E0B1-6C24-4C65-B816-0BB7C10B1EA0}" dt="2023-10-26T08:33:56.958" v="517" actId="1076"/>
      <pc:docMkLst>
        <pc:docMk/>
      </pc:docMkLst>
      <pc:sldChg chg="addSp delSp modSp mod">
        <pc:chgData name="RIOU Anthony" userId="b39ddf0f-b77a-4191-94da-34492548a9bd" providerId="ADAL" clId="{66D4E0B1-6C24-4C65-B816-0BB7C10B1EA0}" dt="2023-10-26T08:19:48.123" v="77" actId="1076"/>
        <pc:sldMkLst>
          <pc:docMk/>
          <pc:sldMk cId="3108231286" sldId="262"/>
        </pc:sldMkLst>
        <pc:spChg chg="del">
          <ac:chgData name="RIOU Anthony" userId="b39ddf0f-b77a-4191-94da-34492548a9bd" providerId="ADAL" clId="{66D4E0B1-6C24-4C65-B816-0BB7C10B1EA0}" dt="2023-10-26T08:17:25.088" v="0" actId="478"/>
          <ac:spMkLst>
            <pc:docMk/>
            <pc:sldMk cId="3108231286" sldId="262"/>
            <ac:spMk id="2" creationId="{B8F3FD12-9363-41D8-ACF1-1E2D25881F22}"/>
          </ac:spMkLst>
        </pc:spChg>
        <pc:spChg chg="add mod">
          <ac:chgData name="RIOU Anthony" userId="b39ddf0f-b77a-4191-94da-34492548a9bd" providerId="ADAL" clId="{66D4E0B1-6C24-4C65-B816-0BB7C10B1EA0}" dt="2023-10-26T08:19:42.417" v="75" actId="1076"/>
          <ac:spMkLst>
            <pc:docMk/>
            <pc:sldMk cId="3108231286" sldId="262"/>
            <ac:spMk id="4" creationId="{307A10A6-85BC-4FAC-C5A5-E0E2BB118C70}"/>
          </ac:spMkLst>
        </pc:spChg>
        <pc:spChg chg="add mod">
          <ac:chgData name="RIOU Anthony" userId="b39ddf0f-b77a-4191-94da-34492548a9bd" providerId="ADAL" clId="{66D4E0B1-6C24-4C65-B816-0BB7C10B1EA0}" dt="2023-10-26T08:19:48.123" v="77" actId="1076"/>
          <ac:spMkLst>
            <pc:docMk/>
            <pc:sldMk cId="3108231286" sldId="262"/>
            <ac:spMk id="7" creationId="{45732424-0B94-184B-5D3F-DEFF532A21F0}"/>
          </ac:spMkLst>
        </pc:spChg>
        <pc:spChg chg="del">
          <ac:chgData name="RIOU Anthony" userId="b39ddf0f-b77a-4191-94da-34492548a9bd" providerId="ADAL" clId="{66D4E0B1-6C24-4C65-B816-0BB7C10B1EA0}" dt="2023-10-26T08:17:26.355" v="1" actId="478"/>
          <ac:spMkLst>
            <pc:docMk/>
            <pc:sldMk cId="3108231286" sldId="262"/>
            <ac:spMk id="8" creationId="{02BF8223-38F7-4232-BE3A-27B32B638B6F}"/>
          </ac:spMkLst>
        </pc:spChg>
        <pc:spChg chg="add mod">
          <ac:chgData name="RIOU Anthony" userId="b39ddf0f-b77a-4191-94da-34492548a9bd" providerId="ADAL" clId="{66D4E0B1-6C24-4C65-B816-0BB7C10B1EA0}" dt="2023-10-26T08:19:45.523" v="76" actId="1076"/>
          <ac:spMkLst>
            <pc:docMk/>
            <pc:sldMk cId="3108231286" sldId="262"/>
            <ac:spMk id="9" creationId="{53C265CD-7B8E-EC12-1E19-65FB46E8F449}"/>
          </ac:spMkLst>
        </pc:spChg>
        <pc:spChg chg="mod">
          <ac:chgData name="RIOU Anthony" userId="b39ddf0f-b77a-4191-94da-34492548a9bd" providerId="ADAL" clId="{66D4E0B1-6C24-4C65-B816-0BB7C10B1EA0}" dt="2023-10-26T08:19:38.048" v="74" actId="404"/>
          <ac:spMkLst>
            <pc:docMk/>
            <pc:sldMk cId="3108231286" sldId="262"/>
            <ac:spMk id="22" creationId="{47BDD3A2-42A5-458C-8137-12F34F154D8E}"/>
          </ac:spMkLst>
        </pc:spChg>
      </pc:sldChg>
      <pc:sldChg chg="modSp mod">
        <pc:chgData name="RIOU Anthony" userId="b39ddf0f-b77a-4191-94da-34492548a9bd" providerId="ADAL" clId="{66D4E0B1-6C24-4C65-B816-0BB7C10B1EA0}" dt="2023-10-26T08:23:22.234" v="124"/>
        <pc:sldMkLst>
          <pc:docMk/>
          <pc:sldMk cId="2890343636" sldId="269"/>
        </pc:sldMkLst>
        <pc:graphicFrameChg chg="mod">
          <ac:chgData name="RIOU Anthony" userId="b39ddf0f-b77a-4191-94da-34492548a9bd" providerId="ADAL" clId="{66D4E0B1-6C24-4C65-B816-0BB7C10B1EA0}" dt="2023-10-26T08:23:22.234" v="124"/>
          <ac:graphicFrameMkLst>
            <pc:docMk/>
            <pc:sldMk cId="2890343636" sldId="269"/>
            <ac:graphicFrameMk id="11" creationId="{00000000-0000-0000-0000-000000000000}"/>
          </ac:graphicFrameMkLst>
        </pc:graphicFrameChg>
        <pc:graphicFrameChg chg="mod">
          <ac:chgData name="RIOU Anthony" userId="b39ddf0f-b77a-4191-94da-34492548a9bd" providerId="ADAL" clId="{66D4E0B1-6C24-4C65-B816-0BB7C10B1EA0}" dt="2023-10-26T08:23:15.300" v="122"/>
          <ac:graphicFrameMkLst>
            <pc:docMk/>
            <pc:sldMk cId="2890343636" sldId="269"/>
            <ac:graphicFrameMk id="12" creationId="{00000000-0000-0000-0000-000000000000}"/>
          </ac:graphicFrameMkLst>
        </pc:graphicFrameChg>
      </pc:sldChg>
      <pc:sldChg chg="modSp">
        <pc:chgData name="RIOU Anthony" userId="b39ddf0f-b77a-4191-94da-34492548a9bd" providerId="ADAL" clId="{66D4E0B1-6C24-4C65-B816-0BB7C10B1EA0}" dt="2023-10-26T08:33:08.574" v="509"/>
        <pc:sldMkLst>
          <pc:docMk/>
          <pc:sldMk cId="2769520712" sldId="271"/>
        </pc:sldMkLst>
        <pc:picChg chg="mod">
          <ac:chgData name="RIOU Anthony" userId="b39ddf0f-b77a-4191-94da-34492548a9bd" providerId="ADAL" clId="{66D4E0B1-6C24-4C65-B816-0BB7C10B1EA0}" dt="2023-10-26T08:32:58.300" v="508"/>
          <ac:picMkLst>
            <pc:docMk/>
            <pc:sldMk cId="2769520712" sldId="271"/>
            <ac:picMk id="3" creationId="{08B00DEF-7F9C-7CB2-53CC-D792FCD96ACE}"/>
          </ac:picMkLst>
        </pc:picChg>
        <pc:picChg chg="mod">
          <ac:chgData name="RIOU Anthony" userId="b39ddf0f-b77a-4191-94da-34492548a9bd" providerId="ADAL" clId="{66D4E0B1-6C24-4C65-B816-0BB7C10B1EA0}" dt="2023-10-26T08:33:08.574" v="509"/>
          <ac:picMkLst>
            <pc:docMk/>
            <pc:sldMk cId="2769520712" sldId="271"/>
            <ac:picMk id="15" creationId="{F8709770-1D15-4C8D-8BAB-58BE9EA26B80}"/>
          </ac:picMkLst>
        </pc:picChg>
      </pc:sldChg>
      <pc:sldChg chg="modSp">
        <pc:chgData name="RIOU Anthony" userId="b39ddf0f-b77a-4191-94da-34492548a9bd" providerId="ADAL" clId="{66D4E0B1-6C24-4C65-B816-0BB7C10B1EA0}" dt="2023-10-26T08:33:20.813" v="510"/>
        <pc:sldMkLst>
          <pc:docMk/>
          <pc:sldMk cId="2825766353" sldId="272"/>
        </pc:sldMkLst>
        <pc:picChg chg="mod">
          <ac:chgData name="RIOU Anthony" userId="b39ddf0f-b77a-4191-94da-34492548a9bd" providerId="ADAL" clId="{66D4E0B1-6C24-4C65-B816-0BB7C10B1EA0}" dt="2023-10-26T08:33:20.813" v="510"/>
          <ac:picMkLst>
            <pc:docMk/>
            <pc:sldMk cId="2825766353" sldId="272"/>
            <ac:picMk id="8" creationId="{F3B83EC0-A29E-5880-5235-3AE99D813384}"/>
          </ac:picMkLst>
        </pc:picChg>
      </pc:sldChg>
      <pc:sldChg chg="del">
        <pc:chgData name="RIOU Anthony" userId="b39ddf0f-b77a-4191-94da-34492548a9bd" providerId="ADAL" clId="{66D4E0B1-6C24-4C65-B816-0BB7C10B1EA0}" dt="2023-10-26T08:23:40.200" v="125" actId="47"/>
        <pc:sldMkLst>
          <pc:docMk/>
          <pc:sldMk cId="2458930912" sldId="299"/>
        </pc:sldMkLst>
      </pc:sldChg>
      <pc:sldChg chg="modSp mod">
        <pc:chgData name="RIOU Anthony" userId="b39ddf0f-b77a-4191-94da-34492548a9bd" providerId="ADAL" clId="{66D4E0B1-6C24-4C65-B816-0BB7C10B1EA0}" dt="2023-10-26T08:29:17.262" v="325" actId="114"/>
        <pc:sldMkLst>
          <pc:docMk/>
          <pc:sldMk cId="1501134892" sldId="302"/>
        </pc:sldMkLst>
        <pc:spChg chg="mod">
          <ac:chgData name="RIOU Anthony" userId="b39ddf0f-b77a-4191-94da-34492548a9bd" providerId="ADAL" clId="{66D4E0B1-6C24-4C65-B816-0BB7C10B1EA0}" dt="2023-10-26T08:28:47.117" v="304" actId="20577"/>
          <ac:spMkLst>
            <pc:docMk/>
            <pc:sldMk cId="1501134892" sldId="302"/>
            <ac:spMk id="2" creationId="{00000000-0000-0000-0000-000000000000}"/>
          </ac:spMkLst>
        </pc:spChg>
        <pc:spChg chg="mod">
          <ac:chgData name="RIOU Anthony" userId="b39ddf0f-b77a-4191-94da-34492548a9bd" providerId="ADAL" clId="{66D4E0B1-6C24-4C65-B816-0BB7C10B1EA0}" dt="2023-10-26T08:29:17.262" v="325" actId="114"/>
          <ac:spMkLst>
            <pc:docMk/>
            <pc:sldMk cId="1501134892" sldId="302"/>
            <ac:spMk id="4" creationId="{00000000-0000-0000-0000-000000000000}"/>
          </ac:spMkLst>
        </pc:spChg>
      </pc:sldChg>
      <pc:sldChg chg="modSp mod">
        <pc:chgData name="RIOU Anthony" userId="b39ddf0f-b77a-4191-94da-34492548a9bd" providerId="ADAL" clId="{66D4E0B1-6C24-4C65-B816-0BB7C10B1EA0}" dt="2023-10-26T08:31:33.950" v="471"/>
        <pc:sldMkLst>
          <pc:docMk/>
          <pc:sldMk cId="2170068283" sldId="308"/>
        </pc:sldMkLst>
        <pc:spChg chg="mod">
          <ac:chgData name="RIOU Anthony" userId="b39ddf0f-b77a-4191-94da-34492548a9bd" providerId="ADAL" clId="{66D4E0B1-6C24-4C65-B816-0BB7C10B1EA0}" dt="2023-10-26T08:31:33.950" v="471"/>
          <ac:spMkLst>
            <pc:docMk/>
            <pc:sldMk cId="2170068283" sldId="308"/>
            <ac:spMk id="3" creationId="{00000000-0000-0000-0000-000000000000}"/>
          </ac:spMkLst>
        </pc:spChg>
      </pc:sldChg>
      <pc:sldChg chg="modSp mod">
        <pc:chgData name="RIOU Anthony" userId="b39ddf0f-b77a-4191-94da-34492548a9bd" providerId="ADAL" clId="{66D4E0B1-6C24-4C65-B816-0BB7C10B1EA0}" dt="2023-10-26T08:33:56.958" v="517" actId="1076"/>
        <pc:sldMkLst>
          <pc:docMk/>
          <pc:sldMk cId="213407189" sldId="493"/>
        </pc:sldMkLst>
        <pc:spChg chg="mod">
          <ac:chgData name="RIOU Anthony" userId="b39ddf0f-b77a-4191-94da-34492548a9bd" providerId="ADAL" clId="{66D4E0B1-6C24-4C65-B816-0BB7C10B1EA0}" dt="2023-10-26T08:33:41.718" v="513" actId="1076"/>
          <ac:spMkLst>
            <pc:docMk/>
            <pc:sldMk cId="213407189" sldId="493"/>
            <ac:spMk id="11" creationId="{4C382916-6D95-4D16-A711-91B5C846898C}"/>
          </ac:spMkLst>
        </pc:spChg>
        <pc:picChg chg="mod">
          <ac:chgData name="RIOU Anthony" userId="b39ddf0f-b77a-4191-94da-34492548a9bd" providerId="ADAL" clId="{66D4E0B1-6C24-4C65-B816-0BB7C10B1EA0}" dt="2023-10-26T08:33:50.944" v="515" actId="1076"/>
          <ac:picMkLst>
            <pc:docMk/>
            <pc:sldMk cId="213407189" sldId="493"/>
            <ac:picMk id="13" creationId="{F073B870-EED4-4D9F-976B-023B6E8DFD35}"/>
          </ac:picMkLst>
        </pc:picChg>
        <pc:picChg chg="mod">
          <ac:chgData name="RIOU Anthony" userId="b39ddf0f-b77a-4191-94da-34492548a9bd" providerId="ADAL" clId="{66D4E0B1-6C24-4C65-B816-0BB7C10B1EA0}" dt="2023-10-26T08:33:38.882" v="512" actId="1076"/>
          <ac:picMkLst>
            <pc:docMk/>
            <pc:sldMk cId="213407189" sldId="493"/>
            <ac:picMk id="15" creationId="{F5480251-64DF-4C88-A33B-77C419B24FEC}"/>
          </ac:picMkLst>
        </pc:picChg>
        <pc:picChg chg="mod">
          <ac:chgData name="RIOU Anthony" userId="b39ddf0f-b77a-4191-94da-34492548a9bd" providerId="ADAL" clId="{66D4E0B1-6C24-4C65-B816-0BB7C10B1EA0}" dt="2023-10-26T08:33:56.958" v="517" actId="1076"/>
          <ac:picMkLst>
            <pc:docMk/>
            <pc:sldMk cId="213407189" sldId="493"/>
            <ac:picMk id="4098" creationId="{8B3AEA21-E979-58B7-E7FA-86CA65F8A309}"/>
          </ac:picMkLst>
        </pc:picChg>
      </pc:sldChg>
      <pc:sldChg chg="modSp mod">
        <pc:chgData name="RIOU Anthony" userId="b39ddf0f-b77a-4191-94da-34492548a9bd" providerId="ADAL" clId="{66D4E0B1-6C24-4C65-B816-0BB7C10B1EA0}" dt="2023-10-26T08:32:36.611" v="507" actId="1076"/>
        <pc:sldMkLst>
          <pc:docMk/>
          <pc:sldMk cId="3686910352" sldId="500"/>
        </pc:sldMkLst>
        <pc:spChg chg="mod">
          <ac:chgData name="RIOU Anthony" userId="b39ddf0f-b77a-4191-94da-34492548a9bd" providerId="ADAL" clId="{66D4E0B1-6C24-4C65-B816-0BB7C10B1EA0}" dt="2023-10-26T08:32:36.611" v="507" actId="1076"/>
          <ac:spMkLst>
            <pc:docMk/>
            <pc:sldMk cId="3686910352" sldId="500"/>
            <ac:spMk id="11" creationId="{009C97FC-A05D-4BA1-9396-80DD7A12B56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jthi\OneDrive\Documents\etwinning-magister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izabeth.sauser\Desktop\Monitoring\Statistiques%20pour%20Rapport%202018\projets%20par%20niveau%20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izabeth.sauser\Desktop\Monitoring\Statistiques%20pour%20Rapport%202018\Par%20niveau%20et%20voie%20pro%20pour%20COPIL%20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Distribution of </a:t>
            </a:r>
            <a:r>
              <a:rPr lang="fr-FR" dirty="0" err="1"/>
              <a:t>projects</a:t>
            </a:r>
            <a:r>
              <a:rPr lang="fr-FR" dirty="0"/>
              <a:t> per </a:t>
            </a:r>
            <a:r>
              <a:rPr lang="fr-FR" dirty="0" err="1"/>
              <a:t>school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c:rich>
      </c:tx>
      <c:layout>
        <c:manualLayout>
          <c:xMode val="edge"/>
          <c:yMode val="edge"/>
          <c:x val="0.12881325625500525"/>
          <c:y val="0.735429431571332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3672281665010688"/>
          <c:y val="6.2630903531424781E-2"/>
          <c:w val="0.51500600171149258"/>
          <c:h val="0.7103352397851676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0-07F0-41E4-9680-2412A85E4BF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07F0-41E4-9680-2412A85E4BF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07F0-41E4-9680-2412A85E4BFF}"/>
              </c:ext>
            </c:extLst>
          </c:dPt>
          <c:dLbls>
            <c:dLbl>
              <c:idx val="0"/>
              <c:layout>
                <c:manualLayout>
                  <c:x val="-0.19247452756552066"/>
                  <c:y val="0.15596737093510657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Primary school
</a:t>
                    </a:r>
                    <a:fld id="{55CE298A-6AF2-4BB7-A85E-A353C0F7B4DF}" type="PERCENTAGE">
                      <a:rPr lang="en-US" sz="1400" b="1"/>
                      <a:pPr/>
                      <a:t>[POURCENTAGE]</a:t>
                    </a:fld>
                    <a:endParaRPr lang="en-US" sz="1400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7F0-41E4-9680-2412A85E4BFF}"/>
                </c:ext>
              </c:extLst>
            </c:dLbl>
            <c:dLbl>
              <c:idx val="1"/>
              <c:layout>
                <c:manualLayout>
                  <c:x val="-6.1589955046096297E-3"/>
                  <c:y val="-0.27570796594550301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Lower secondary school</a:t>
                    </a:r>
                    <a:br>
                      <a:rPr lang="en-US" sz="1400" b="1" dirty="0"/>
                    </a:br>
                    <a:r>
                      <a:rPr lang="en-US" sz="1400" b="1" dirty="0"/>
                      <a:t>37%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7F0-41E4-9680-2412A85E4BFF}"/>
                </c:ext>
              </c:extLst>
            </c:dLbl>
            <c:dLbl>
              <c:idx val="2"/>
              <c:layout>
                <c:manualLayout>
                  <c:x val="0.16642888801386344"/>
                  <c:y val="0.14319297855793811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Upper secondary</a:t>
                    </a:r>
                    <a:r>
                      <a:rPr lang="en-US" sz="1400" b="1" baseline="0" dirty="0"/>
                      <a:t> school</a:t>
                    </a:r>
                    <a:br>
                      <a:rPr lang="en-US" sz="1400" b="1" dirty="0"/>
                    </a:br>
                    <a:r>
                      <a:rPr lang="en-US" sz="1400" b="1" dirty="0"/>
                      <a:t>32%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7F0-41E4-9680-2412A85E4B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Analyse!$A$2:$A$4</c:f>
              <c:strCache>
                <c:ptCount val="3"/>
                <c:pt idx="0">
                  <c:v>Premier degré</c:v>
                </c:pt>
                <c:pt idx="1">
                  <c:v>Collège</c:v>
                </c:pt>
                <c:pt idx="2">
                  <c:v>Lycée</c:v>
                </c:pt>
              </c:strCache>
            </c:strRef>
          </c:cat>
          <c:val>
            <c:numRef>
              <c:f>Analyse!$B$2:$B$4</c:f>
              <c:numCache>
                <c:formatCode>General</c:formatCode>
                <c:ptCount val="3"/>
                <c:pt idx="0">
                  <c:v>5711</c:v>
                </c:pt>
                <c:pt idx="1">
                  <c:v>6779</c:v>
                </c:pt>
                <c:pt idx="2">
                  <c:v>5897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F0-41E4-9680-2412A85E4BFF}"/>
            </c:ext>
          </c:extLst>
        </c:ser>
        <c:ser>
          <c:idx val="1"/>
          <c:order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Analyse!$A$2:$A$4</c:f>
              <c:strCache>
                <c:ptCount val="3"/>
                <c:pt idx="0">
                  <c:v>Premier degré</c:v>
                </c:pt>
                <c:pt idx="1">
                  <c:v>Collège</c:v>
                </c:pt>
                <c:pt idx="2">
                  <c:v>Lycée</c:v>
                </c:pt>
              </c:strCache>
            </c:strRef>
          </c:cat>
          <c:val>
            <c:numRef>
              <c:f>Analyse!$C$2:$C$4</c:f>
              <c:numCache>
                <c:formatCode>0%</c:formatCode>
                <c:ptCount val="3"/>
                <c:pt idx="0">
                  <c:v>0.31000000000000022</c:v>
                </c:pt>
                <c:pt idx="1">
                  <c:v>0.37000000000000022</c:v>
                </c:pt>
                <c:pt idx="2">
                  <c:v>0.32000000000000023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F0-41E4-9680-2412A85E4B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357388290003722"/>
          <c:y val="0.92076102655260528"/>
          <c:w val="0.55421702025937525"/>
          <c:h val="6.98450971344353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Registered by school levels </a:t>
            </a:r>
          </a:p>
        </c:rich>
      </c:tx>
      <c:layout>
        <c:manualLayout>
          <c:xMode val="edge"/>
          <c:yMode val="edge"/>
          <c:x val="9.5173748042243045E-2"/>
          <c:y val="0.775191907398130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4167366579177593"/>
          <c:y val="2.1750123532846884E-2"/>
          <c:w val="0.53534733158355252"/>
          <c:h val="0.785350608680027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0-AB08-40E6-A86E-C91BC353C84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AB08-40E6-A86E-C91BC353C84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AB08-40E6-A86E-C91BC353C84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AB08-40E6-A86E-C91BC353C84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="1" dirty="0"/>
                      <a:t>Primary</a:t>
                    </a:r>
                    <a:r>
                      <a:rPr lang="en-US" sz="1400" b="1" baseline="0" dirty="0"/>
                      <a:t> school</a:t>
                    </a:r>
                    <a:r>
                      <a:rPr lang="en-US" sz="1400" b="1" dirty="0"/>
                      <a:t>;</a:t>
                    </a:r>
                    <a:br>
                      <a:rPr lang="en-US" sz="1400" b="1" dirty="0"/>
                    </a:br>
                    <a:r>
                      <a:rPr lang="en-US" sz="1400" b="1" dirty="0"/>
                      <a:t>22% 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B08-40E6-A86E-C91BC353C847}"/>
                </c:ext>
              </c:extLst>
            </c:dLbl>
            <c:dLbl>
              <c:idx val="1"/>
              <c:layout>
                <c:manualLayout>
                  <c:x val="-0.1566937793448209"/>
                  <c:y val="-0.24787654621184649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Lower</a:t>
                    </a:r>
                    <a:r>
                      <a:rPr lang="en-US" sz="1400" b="1" baseline="0" dirty="0"/>
                      <a:t> secondary school</a:t>
                    </a:r>
                    <a:r>
                      <a:rPr lang="en-US" sz="1400" b="1" dirty="0"/>
                      <a:t>; </a:t>
                    </a:r>
                    <a:br>
                      <a:rPr lang="en-US" sz="1400" b="1" dirty="0"/>
                    </a:br>
                    <a:r>
                      <a:rPr lang="en-US" sz="1400" b="1" dirty="0"/>
                      <a:t>40%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B08-40E6-A86E-C91BC353C847}"/>
                </c:ext>
              </c:extLst>
            </c:dLbl>
            <c:dLbl>
              <c:idx val="2"/>
              <c:layout>
                <c:manualLayout>
                  <c:x val="0.17108346844449931"/>
                  <c:y val="6.947970141682373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Upper secondary school; </a:t>
                    </a:r>
                    <a:br>
                      <a:rPr lang="en-US" sz="1400" b="1" dirty="0"/>
                    </a:br>
                    <a:r>
                      <a:rPr lang="en-US" sz="1400" b="1" dirty="0"/>
                      <a:t>35%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B08-40E6-A86E-C91BC353C84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 b="1" dirty="0"/>
                      <a:t>Other :</a:t>
                    </a:r>
                    <a:br>
                      <a:rPr lang="en-US" sz="1400" b="1" dirty="0"/>
                    </a:br>
                    <a:r>
                      <a:rPr lang="en-US" sz="1400" b="1" dirty="0"/>
                      <a:t>3% 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B08-40E6-A86E-C91BC353C8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'Analyse - répartition inscrits'!$B$2:$B$5</c:f>
              <c:strCache>
                <c:ptCount val="4"/>
                <c:pt idx="0">
                  <c:v>Premier degré </c:v>
                </c:pt>
                <c:pt idx="1">
                  <c:v>Collège</c:v>
                </c:pt>
                <c:pt idx="2">
                  <c:v>Lycée</c:v>
                </c:pt>
                <c:pt idx="3">
                  <c:v>Autre</c:v>
                </c:pt>
              </c:strCache>
            </c:strRef>
          </c:cat>
          <c:val>
            <c:numRef>
              <c:f>'Analyse - répartition inscrits'!$C$2:$C$5</c:f>
              <c:numCache>
                <c:formatCode>#,##0</c:formatCode>
                <c:ptCount val="4"/>
                <c:pt idx="0">
                  <c:v>10656</c:v>
                </c:pt>
                <c:pt idx="1">
                  <c:v>19635</c:v>
                </c:pt>
                <c:pt idx="2">
                  <c:v>16944</c:v>
                </c:pt>
                <c:pt idx="3">
                  <c:v>1466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08-40E6-A86E-C91BC353C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EEF2C-6D76-4E0A-983C-EE8CB0CD2290}" type="datetimeFigureOut">
              <a:rPr lang="fr-FR" smtClean="0"/>
              <a:pPr/>
              <a:t>26/10/2023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D9F97-950B-4B94-B27B-EAD9B23119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6826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>
              <a:latin typeface="Abadi Extra Light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D9F97-950B-4B94-B27B-EAD9B2311992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7005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D9F97-950B-4B94-B27B-EAD9B2311992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186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116A2-2719-46F0-9F76-5693E34E08F0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0580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116A2-2719-46F0-9F76-5693E34E08F0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6309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100" dirty="0"/>
              <a:t> </a:t>
            </a:r>
          </a:p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116A2-2719-46F0-9F76-5693E34E08F0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799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100" dirty="0"/>
              <a:t> </a:t>
            </a:r>
          </a:p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116A2-2719-46F0-9F76-5693E34E08F0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5296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116A2-2719-46F0-9F76-5693E34E08F0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6437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341">
              <a:spcBef>
                <a:spcPts val="606"/>
              </a:spcBef>
              <a:spcAft>
                <a:spcPts val="606"/>
              </a:spcAft>
              <a:buClr>
                <a:srgbClr val="31B6FD"/>
              </a:buClr>
              <a:buSzPct val="70000"/>
              <a:defRPr/>
            </a:pPr>
            <a:endParaRPr lang="en-US" sz="15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DD512-FFD9-43E1-8A73-3DE581806909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855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>
              <a:latin typeface="Abadi Extra Light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D9F97-950B-4B94-B27B-EAD9B2311992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432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DD512-FFD9-43E1-8A73-3DE58180690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730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116A2-2719-46F0-9F76-5693E34E08F0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8223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116A2-2719-46F0-9F76-5693E34E08F0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8223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F9D3B-1E47-49DE-925E-E77BA228C4B0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83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D9F97-950B-4B94-B27B-EAD9B2311992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438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D9F97-950B-4B94-B27B-EAD9B2311992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4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26/10/2023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26/10/2023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26/10/2023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26/10/2023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26/10/2023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26/10/2023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26/10/2023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26/10/2023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26/10/2023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26/10/2023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26/10/2023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26/10/2023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xi4WkTvM7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etwinning.fr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school-education.ec.europa.eu/fr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-education.ec.europa.eu/fr/etwinni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winning.fr/decouvrir/les-projets-etwinni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-education.ec.europa.eu/en/etwinning/projects/savourer-mon-assiette-sans-detraquer-ma-planete/twinspac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contact@etwinning.fr" TargetMode="External"/><Relationship Id="rId3" Type="http://schemas.openxmlformats.org/officeDocument/2006/relationships/hyperlink" Target="https://www.etwinning.fr/nous-contacter/contacts-academiques" TargetMode="External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4.png"/><Relationship Id="rId5" Type="http://schemas.openxmlformats.org/officeDocument/2006/relationships/hyperlink" Target="https://www.youtube.com/channel/UCLi69rs77Y93I2S1dfLufNQ" TargetMode="External"/><Relationship Id="rId10" Type="http://schemas.openxmlformats.org/officeDocument/2006/relationships/image" Target="../media/image2.png"/><Relationship Id="rId4" Type="http://schemas.openxmlformats.org/officeDocument/2006/relationships/image" Target="../media/image23.png"/><Relationship Id="rId9" Type="http://schemas.openxmlformats.org/officeDocument/2006/relationships/hyperlink" Target="mailto:assistance@etwinning.fr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www.education.gouv.fr/propositions-pour-une-meilleure-maitrise-des-langues-vivantes-etrangeres-7052" TargetMode="External"/><Relationship Id="rId7" Type="http://schemas.openxmlformats.org/officeDocument/2006/relationships/hyperlink" Target="https://www.cafepedagogique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ducavox.fr/innovation/dispositifs/author/5748-riouanthony" TargetMode="External"/><Relationship Id="rId5" Type="http://schemas.openxmlformats.org/officeDocument/2006/relationships/hyperlink" Target="https://edubase.eduscol.education.fr/recherche?q=etwinning" TargetMode="External"/><Relationship Id="rId4" Type="http://schemas.openxmlformats.org/officeDocument/2006/relationships/hyperlink" Target="https://eduscol.education.fr/1168/echanges-distance-dispositif-etwinning" TargetMode="Externa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etwinning.fr/decouvrir/annees-thematiques/thematique-de-lannee-202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etwinning.fr/decouvrir/etwinning-dans-erasmu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52F28E9-C007-4AD9-9450-B0BC8DB3DB85}"/>
              </a:ext>
            </a:extLst>
          </p:cNvPr>
          <p:cNvSpPr txBox="1"/>
          <p:nvPr/>
        </p:nvSpPr>
        <p:spPr>
          <a:xfrm>
            <a:off x="539552" y="3634095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Introduction to eTwinning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4A87C84-057E-F605-7514-BEC1D13CD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62062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A855AE6-EEAF-2AE0-533D-1A9199D9B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788" y="6021288"/>
            <a:ext cx="6908423" cy="76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92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1655298"/>
            <a:ext cx="8229600" cy="862331"/>
          </a:xfrm>
        </p:spPr>
        <p:txBody>
          <a:bodyPr>
            <a:normAutofit/>
          </a:bodyPr>
          <a:lstStyle/>
          <a:p>
            <a:pPr lvl="0">
              <a:lnSpc>
                <a:spcPts val="3500"/>
              </a:lnSpc>
            </a:pPr>
            <a:r>
              <a:rPr lang="fr-FR" sz="2400" b="1" dirty="0">
                <a:solidFill>
                  <a:schemeClr val="tx2"/>
                </a:solidFill>
                <a:latin typeface="Asap" panose="02000506040000020004" pitchFamily="2" charset="0"/>
                <a:ea typeface="+mn-ea"/>
                <a:cs typeface="+mn-cs"/>
              </a:rPr>
              <a:t>eTwinning &amp; Erasmus+ in a </a:t>
            </a:r>
            <a:r>
              <a:rPr lang="fr-FR" sz="2400" b="1" dirty="0" err="1">
                <a:solidFill>
                  <a:schemeClr val="tx2"/>
                </a:solidFill>
                <a:latin typeface="Asap" panose="02000506040000020004" pitchFamily="2" charset="0"/>
                <a:ea typeface="+mn-ea"/>
                <a:cs typeface="+mn-cs"/>
              </a:rPr>
              <a:t>video</a:t>
            </a:r>
            <a:endParaRPr lang="fr-FR" sz="2400" b="1" dirty="0">
              <a:solidFill>
                <a:schemeClr val="tx2"/>
              </a:solidFill>
              <a:latin typeface="Asap" panose="02000506040000020004" pitchFamily="2" charset="0"/>
              <a:ea typeface="+mn-ea"/>
              <a:cs typeface="+mn-cs"/>
            </a:endParaRPr>
          </a:p>
        </p:txBody>
      </p:sp>
      <p:pic>
        <p:nvPicPr>
          <p:cNvPr id="7" name="Image 6">
            <a:hlinkClick r:id="rId3"/>
            <a:extLst>
              <a:ext uri="{FF2B5EF4-FFF2-40B4-BE49-F238E27FC236}">
                <a16:creationId xmlns:a16="http://schemas.microsoft.com/office/drawing/2014/main" id="{E56BC95C-8B15-4DB1-BEFE-1AF028374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367" y="2420888"/>
            <a:ext cx="5619265" cy="285633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B3382AA-3758-4EBD-B072-D7CAE4CE19D5}"/>
              </a:ext>
            </a:extLst>
          </p:cNvPr>
          <p:cNvSpPr txBox="1"/>
          <p:nvPr/>
        </p:nvSpPr>
        <p:spPr>
          <a:xfrm>
            <a:off x="2591779" y="535869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Click on the </a:t>
            </a:r>
            <a:r>
              <a:rPr lang="fr-FR" dirty="0" err="1"/>
              <a:t>picture</a:t>
            </a:r>
            <a:r>
              <a:rPr lang="fr-FR" dirty="0"/>
              <a:t> to </a:t>
            </a:r>
            <a:r>
              <a:rPr lang="fr-FR" dirty="0" err="1"/>
              <a:t>watch</a:t>
            </a:r>
            <a:r>
              <a:rPr lang="fr-FR" dirty="0"/>
              <a:t> the </a:t>
            </a:r>
            <a:r>
              <a:rPr lang="fr-FR" dirty="0" err="1"/>
              <a:t>video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F334DB4-50D9-6DDE-B31D-3880A13B86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102" y="6076592"/>
            <a:ext cx="6908423" cy="76506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BAF9A4A-2520-A083-EA10-992616FD17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17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51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945518"/>
            <a:ext cx="7772400" cy="1470025"/>
          </a:xfrm>
        </p:spPr>
        <p:txBody>
          <a:bodyPr>
            <a:normAutofit/>
          </a:bodyPr>
          <a:lstStyle/>
          <a:p>
            <a:r>
              <a:rPr lang="fr-FR" sz="4800" b="1" dirty="0" err="1">
                <a:solidFill>
                  <a:schemeClr val="tx2"/>
                </a:solidFill>
                <a:latin typeface="Asap" panose="02000506040000020004" pitchFamily="2" charset="0"/>
              </a:rPr>
              <a:t>Three</a:t>
            </a:r>
            <a:r>
              <a:rPr lang="fr-FR" sz="4800" b="1" dirty="0">
                <a:solidFill>
                  <a:schemeClr val="tx2"/>
                </a:solidFill>
                <a:latin typeface="Asap" panose="02000506040000020004" pitchFamily="2" charset="0"/>
              </a:rPr>
              <a:t> online </a:t>
            </a:r>
            <a:r>
              <a:rPr lang="fr-FR" sz="4800" b="1" dirty="0" err="1">
                <a:solidFill>
                  <a:schemeClr val="tx2"/>
                </a:solidFill>
                <a:latin typeface="Asap" panose="02000506040000020004" pitchFamily="2" charset="0"/>
              </a:rPr>
              <a:t>spaces</a:t>
            </a:r>
            <a:endParaRPr lang="fr-FR" sz="4800" b="1" dirty="0">
              <a:solidFill>
                <a:schemeClr val="tx2"/>
              </a:solidFill>
              <a:latin typeface="Asap" panose="02000506040000020004" pitchFamily="2" charset="0"/>
            </a:endParaRPr>
          </a:p>
        </p:txBody>
      </p:sp>
      <p:pic>
        <p:nvPicPr>
          <p:cNvPr id="7" name="Picture 2" descr="Lcd, Surveiller, Affichage, Écran, Haute Définition, Pc">
            <a:extLst>
              <a:ext uri="{FF2B5EF4-FFF2-40B4-BE49-F238E27FC236}">
                <a16:creationId xmlns:a16="http://schemas.microsoft.com/office/drawing/2014/main" id="{F094616D-4EB8-47B5-917A-330B8D21E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671" y="2911801"/>
            <a:ext cx="1522658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21EFEDE-6139-BB75-D079-F3E693DF7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262062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731B233-7695-7EC8-C7C0-1598AF57EC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6066727"/>
            <a:ext cx="6908423" cy="76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8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1F0A27D9-5E77-4A5C-B1FC-F41527ADA918}"/>
              </a:ext>
            </a:extLst>
          </p:cNvPr>
          <p:cNvSpPr txBox="1"/>
          <p:nvPr/>
        </p:nvSpPr>
        <p:spPr>
          <a:xfrm>
            <a:off x="575556" y="1924817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1. European and national portal</a:t>
            </a:r>
          </a:p>
        </p:txBody>
      </p:sp>
      <p:pic>
        <p:nvPicPr>
          <p:cNvPr id="15" name="Image 14">
            <a:hlinkClick r:id="rId3"/>
            <a:extLst>
              <a:ext uri="{FF2B5EF4-FFF2-40B4-BE49-F238E27FC236}">
                <a16:creationId xmlns:a16="http://schemas.microsoft.com/office/drawing/2014/main" id="{F8709770-1D15-4C8D-8BAB-58BE9EA26B8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2977754"/>
            <a:ext cx="4523080" cy="192637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433C73A-ABC3-490C-AC0F-4AD745EE054D}"/>
              </a:ext>
            </a:extLst>
          </p:cNvPr>
          <p:cNvSpPr txBox="1"/>
          <p:nvPr/>
        </p:nvSpPr>
        <p:spPr>
          <a:xfrm>
            <a:off x="578607" y="5303155"/>
            <a:ext cx="37773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Asap" panose="02000506040000020004" pitchFamily="2" charset="0"/>
              </a:rPr>
              <a:t>The European School Education Platform (ESEP) </a:t>
            </a:r>
            <a:r>
              <a:rPr lang="fr-FR" dirty="0"/>
              <a:t>https://school-education.ec.europa.eu/fr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638504F-3B41-482B-AA02-0FC65C0A29C7}"/>
              </a:ext>
            </a:extLst>
          </p:cNvPr>
          <p:cNvSpPr txBox="1"/>
          <p:nvPr/>
        </p:nvSpPr>
        <p:spPr>
          <a:xfrm>
            <a:off x="5101687" y="5346627"/>
            <a:ext cx="3777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https://www.etwinning.fr/</a:t>
            </a:r>
          </a:p>
        </p:txBody>
      </p:sp>
      <p:pic>
        <p:nvPicPr>
          <p:cNvPr id="3" name="Image 2">
            <a:hlinkClick r:id="rId5"/>
            <a:extLst>
              <a:ext uri="{FF2B5EF4-FFF2-40B4-BE49-F238E27FC236}">
                <a16:creationId xmlns:a16="http://schemas.microsoft.com/office/drawing/2014/main" id="{08B00DEF-7F9C-7CB2-53CC-D792FCD96A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92" y="2519258"/>
            <a:ext cx="2625241" cy="265112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1AC9EF1-7320-351C-893B-E31B92C85C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608" y="6104994"/>
            <a:ext cx="6908423" cy="76506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EE18415-F838-6533-3E1E-48C2D6D0E9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17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20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1F0A27D9-5E77-4A5C-B1FC-F41527ADA918}"/>
              </a:ext>
            </a:extLst>
          </p:cNvPr>
          <p:cNvSpPr txBox="1"/>
          <p:nvPr/>
        </p:nvSpPr>
        <p:spPr>
          <a:xfrm>
            <a:off x="575556" y="1860997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2. The « eTwinning » section</a:t>
            </a:r>
          </a:p>
        </p:txBody>
      </p:sp>
      <p:pic>
        <p:nvPicPr>
          <p:cNvPr id="8" name="Image 7">
            <a:hlinkClick r:id="rId3"/>
            <a:extLst>
              <a:ext uri="{FF2B5EF4-FFF2-40B4-BE49-F238E27FC236}">
                <a16:creationId xmlns:a16="http://schemas.microsoft.com/office/drawing/2014/main" id="{F3B83EC0-A29E-5880-5235-3AE99D813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2484" y="2405789"/>
            <a:ext cx="3599032" cy="361483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D4F0C66-59FF-82B9-6EA7-22DEE9372B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6118633"/>
            <a:ext cx="6908423" cy="76506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755B2E4-E7B4-41E7-F596-9C6A8001C7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17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66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1F0A27D9-5E77-4A5C-B1FC-F41527ADA918}"/>
              </a:ext>
            </a:extLst>
          </p:cNvPr>
          <p:cNvSpPr txBox="1"/>
          <p:nvPr/>
        </p:nvSpPr>
        <p:spPr>
          <a:xfrm>
            <a:off x="492296" y="1772816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3. The </a:t>
            </a:r>
            <a:r>
              <a:rPr lang="fr-FR" sz="2400" b="1" dirty="0" err="1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secure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 online </a:t>
            </a:r>
            <a:r>
              <a:rPr lang="fr-FR" sz="2400" b="1" dirty="0" err="1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workspace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 : </a:t>
            </a:r>
          </a:p>
          <a:p>
            <a:pPr algn="ctr"/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the TwinSpace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8A7D0F3-51A3-FD2A-65FB-9BDEA666B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830509"/>
            <a:ext cx="3289864" cy="323239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D80B8AD-D325-2A2A-636C-BE2ED5426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786" y="6092935"/>
            <a:ext cx="6908423" cy="76506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B4573B7-5DDA-97C1-B59C-B6253530E3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17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74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689" y="1501026"/>
            <a:ext cx="9036496" cy="936104"/>
          </a:xfrm>
        </p:spPr>
        <p:txBody>
          <a:bodyPr>
            <a:normAutofit/>
          </a:bodyPr>
          <a:lstStyle/>
          <a:p>
            <a:pPr lvl="0">
              <a:lnSpc>
                <a:spcPts val="3500"/>
              </a:lnSpc>
            </a:pPr>
            <a:r>
              <a:rPr lang="fr-FR" sz="2400" b="1" dirty="0" err="1">
                <a:solidFill>
                  <a:schemeClr val="tx2"/>
                </a:solidFill>
                <a:latin typeface="Asap" panose="02000506040000020004" pitchFamily="2" charset="0"/>
                <a:ea typeface="+mn-ea"/>
                <a:cs typeface="+mn-cs"/>
              </a:rPr>
              <a:t>What</a:t>
            </a:r>
            <a:r>
              <a:rPr lang="fr-FR" sz="2400" b="1" dirty="0">
                <a:solidFill>
                  <a:schemeClr val="tx2"/>
                </a:solidFill>
                <a:latin typeface="Asap" panose="02000506040000020004" pitchFamily="2" charset="0"/>
                <a:ea typeface="+mn-ea"/>
                <a:cs typeface="+mn-cs"/>
              </a:rPr>
              <a:t> </a:t>
            </a:r>
            <a:r>
              <a:rPr lang="fr-FR" sz="2400" b="1" dirty="0" err="1">
                <a:solidFill>
                  <a:schemeClr val="tx2"/>
                </a:solidFill>
                <a:latin typeface="Asap" panose="02000506040000020004" pitchFamily="2" charset="0"/>
                <a:ea typeface="+mn-ea"/>
                <a:cs typeface="+mn-cs"/>
              </a:rPr>
              <a:t>is</a:t>
            </a:r>
            <a:r>
              <a:rPr lang="fr-FR" sz="2400" b="1" dirty="0">
                <a:solidFill>
                  <a:schemeClr val="tx2"/>
                </a:solidFill>
                <a:latin typeface="Asap" panose="02000506040000020004" pitchFamily="2" charset="0"/>
                <a:ea typeface="+mn-ea"/>
                <a:cs typeface="+mn-cs"/>
              </a:rPr>
              <a:t> an eTwinning </a:t>
            </a:r>
            <a:r>
              <a:rPr lang="fr-FR" sz="2400" b="1" dirty="0" err="1">
                <a:solidFill>
                  <a:schemeClr val="tx2"/>
                </a:solidFill>
                <a:latin typeface="Asap" panose="02000506040000020004" pitchFamily="2" charset="0"/>
                <a:ea typeface="+mn-ea"/>
                <a:cs typeface="+mn-cs"/>
              </a:rPr>
              <a:t>project</a:t>
            </a:r>
            <a:r>
              <a:rPr lang="fr-FR" sz="2400" b="1" dirty="0">
                <a:solidFill>
                  <a:schemeClr val="tx2"/>
                </a:solidFill>
                <a:latin typeface="Asap" panose="02000506040000020004" pitchFamily="2" charset="0"/>
                <a:ea typeface="+mn-ea"/>
                <a:cs typeface="+mn-cs"/>
              </a:rPr>
              <a:t> ? </a:t>
            </a:r>
          </a:p>
        </p:txBody>
      </p:sp>
      <p:pic>
        <p:nvPicPr>
          <p:cNvPr id="4" name="Image 3">
            <a:hlinkClick r:id="rId3"/>
            <a:extLst>
              <a:ext uri="{FF2B5EF4-FFF2-40B4-BE49-F238E27FC236}">
                <a16:creationId xmlns:a16="http://schemas.microsoft.com/office/drawing/2014/main" id="{FC363CE0-BCE7-400D-823A-F0665DC3D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338410"/>
            <a:ext cx="8024149" cy="343831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052CBFF-B2FE-40E7-AE99-17337C482296}"/>
              </a:ext>
            </a:extLst>
          </p:cNvPr>
          <p:cNvSpPr txBox="1"/>
          <p:nvPr/>
        </p:nvSpPr>
        <p:spPr>
          <a:xfrm>
            <a:off x="179512" y="5776724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Click on the </a:t>
            </a:r>
            <a:r>
              <a:rPr lang="fr-FR" dirty="0" err="1"/>
              <a:t>picture</a:t>
            </a:r>
            <a:r>
              <a:rPr lang="fr-FR" dirty="0"/>
              <a:t> to </a:t>
            </a:r>
            <a:r>
              <a:rPr lang="fr-FR" dirty="0" err="1"/>
              <a:t>get</a:t>
            </a:r>
            <a:r>
              <a:rPr lang="fr-FR" dirty="0"/>
              <a:t> </a:t>
            </a:r>
            <a:r>
              <a:rPr lang="fr-FR" dirty="0" err="1"/>
              <a:t>access</a:t>
            </a:r>
            <a:r>
              <a:rPr lang="fr-FR" dirty="0"/>
              <a:t> to </a:t>
            </a:r>
            <a:r>
              <a:rPr lang="fr-FR" dirty="0" err="1"/>
              <a:t>projects</a:t>
            </a:r>
            <a:r>
              <a:rPr lang="fr-FR" dirty="0"/>
              <a:t> and </a:t>
            </a:r>
            <a:r>
              <a:rPr lang="fr-FR" dirty="0" err="1"/>
              <a:t>activities</a:t>
            </a:r>
            <a:r>
              <a:rPr lang="fr-FR" dirty="0"/>
              <a:t> </a:t>
            </a:r>
            <a:r>
              <a:rPr lang="fr-FR" dirty="0" err="1"/>
              <a:t>examples</a:t>
            </a:r>
            <a:r>
              <a:rPr lang="fr-FR" dirty="0"/>
              <a:t> (in French)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FE5F3FD-7EF8-AE40-D94B-FF550E241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726" y="6161959"/>
            <a:ext cx="6908423" cy="76506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D7BFB03-47A4-EF40-A83B-C23F45FDA1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17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46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EFCD311-A513-48E1-82A0-5CDFC110E32C}"/>
              </a:ext>
            </a:extLst>
          </p:cNvPr>
          <p:cNvSpPr txBox="1"/>
          <p:nvPr/>
        </p:nvSpPr>
        <p:spPr>
          <a:xfrm>
            <a:off x="1259632" y="2276872"/>
            <a:ext cx="63367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Focus on a </a:t>
            </a:r>
            <a:r>
              <a:rPr lang="fr-FR" sz="2400" b="1" dirty="0" err="1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project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 :</a:t>
            </a:r>
          </a:p>
          <a:p>
            <a:pPr algn="ctr"/>
            <a:r>
              <a:rPr lang="fr-FR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sap" panose="02000506040000020004" pitchFamily="2" charset="0"/>
              </a:rPr>
              <a:t>Savourer mon assiette sans détraquer ma planète </a:t>
            </a:r>
          </a:p>
          <a:p>
            <a:pPr algn="ctr"/>
            <a:endParaRPr lang="fr-FR" sz="3600" b="1" dirty="0">
              <a:solidFill>
                <a:schemeClr val="accent1">
                  <a:lumMod val="75000"/>
                </a:schemeClr>
              </a:solidFill>
              <a:latin typeface="Asap" panose="02000506040000020004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461B780-46C9-484B-8E4A-5A2A23E83F08}"/>
              </a:ext>
            </a:extLst>
          </p:cNvPr>
          <p:cNvSpPr txBox="1"/>
          <p:nvPr/>
        </p:nvSpPr>
        <p:spPr>
          <a:xfrm>
            <a:off x="1547664" y="558924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Click on the </a:t>
            </a:r>
            <a:r>
              <a:rPr lang="fr-FR" dirty="0" err="1"/>
              <a:t>picture</a:t>
            </a:r>
            <a:r>
              <a:rPr lang="fr-FR" dirty="0"/>
              <a:t> to </a:t>
            </a:r>
            <a:r>
              <a:rPr lang="fr-FR" dirty="0" err="1"/>
              <a:t>get</a:t>
            </a:r>
            <a:r>
              <a:rPr lang="fr-FR" dirty="0"/>
              <a:t> </a:t>
            </a:r>
            <a:r>
              <a:rPr lang="fr-FR" dirty="0" err="1"/>
              <a:t>access</a:t>
            </a:r>
            <a:r>
              <a:rPr lang="fr-FR" dirty="0"/>
              <a:t> to the </a:t>
            </a:r>
            <a:r>
              <a:rPr lang="fr-FR" dirty="0" err="1"/>
              <a:t>project</a:t>
            </a:r>
            <a:r>
              <a:rPr lang="fr-FR" dirty="0"/>
              <a:t> TwinSpace</a:t>
            </a:r>
          </a:p>
        </p:txBody>
      </p:sp>
      <p:pic>
        <p:nvPicPr>
          <p:cNvPr id="6" name="Image 5">
            <a:hlinkClick r:id="rId3"/>
            <a:extLst>
              <a:ext uri="{FF2B5EF4-FFF2-40B4-BE49-F238E27FC236}">
                <a16:creationId xmlns:a16="http://schemas.microsoft.com/office/drawing/2014/main" id="{82E04B6A-5F5F-288F-409A-E84FA2304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789" y="3527138"/>
            <a:ext cx="1934390" cy="194248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63580F8-DD7C-3955-C0BB-7C7DFBC569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787" y="6092935"/>
            <a:ext cx="6908423" cy="76506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49259E5-17F2-58B9-2D1C-D5C8ECC3FD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17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88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4C382916-6D95-4D16-A711-91B5C846898C}"/>
              </a:ext>
            </a:extLst>
          </p:cNvPr>
          <p:cNvSpPr txBox="1"/>
          <p:nvPr/>
        </p:nvSpPr>
        <p:spPr>
          <a:xfrm>
            <a:off x="318299" y="168148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Best </a:t>
            </a:r>
            <a:r>
              <a:rPr lang="fr-FR" sz="2400" b="1" dirty="0" err="1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practise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 and </a:t>
            </a:r>
            <a:r>
              <a:rPr lang="fr-FR" sz="2400" b="1" dirty="0" err="1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rewards</a:t>
            </a:r>
            <a:endParaRPr lang="fr-FR" sz="2400" b="1" dirty="0">
              <a:solidFill>
                <a:schemeClr val="accent1">
                  <a:lumMod val="75000"/>
                </a:schemeClr>
              </a:solidFill>
              <a:latin typeface="Asap" panose="02000506040000020004" pitchFamily="2" charset="0"/>
            </a:endParaRP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48D3648C-8FA0-46A4-860B-1B027D1C1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971" y="3700338"/>
            <a:ext cx="8229600" cy="239801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European and national 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quality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 labels</a:t>
            </a:r>
          </a:p>
          <a:p>
            <a:pPr>
              <a:spcAft>
                <a:spcPts val="1200"/>
              </a:spcAft>
            </a:pPr>
            <a:r>
              <a:rPr lang="fr-FR" sz="1600" dirty="0" err="1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Ambassadors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 : a network of 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experienced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 eTwinning 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teachers</a:t>
            </a:r>
            <a:endParaRPr lang="fr-FR" sz="1600" dirty="0">
              <a:solidFill>
                <a:schemeClr val="tx2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European and national 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prizes</a:t>
            </a:r>
            <a:endParaRPr lang="fr-FR" sz="1600" dirty="0">
              <a:solidFill>
                <a:schemeClr val="tx2">
                  <a:lumMod val="75000"/>
                </a:schemeClr>
              </a:solidFill>
              <a:latin typeface="Arial Nova" panose="020B05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fr-FR" sz="1600" dirty="0" err="1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Promoting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 and 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disseminating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fr-FR" sz="1600" dirty="0" err="1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projects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 (sites web eTwinning, réseaux sociaux, sites des écoles... )</a:t>
            </a:r>
          </a:p>
          <a:p>
            <a:pPr>
              <a:spcAft>
                <a:spcPts val="1200"/>
              </a:spcAft>
            </a:pPr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Arial Nova" panose="020B0504020202020204" pitchFamily="34" charset="0"/>
              </a:rPr>
              <a:t>The eTwinning School label</a:t>
            </a:r>
          </a:p>
        </p:txBody>
      </p:sp>
      <p:pic>
        <p:nvPicPr>
          <p:cNvPr id="13" name="Picture 2" descr="Tasse, Victoire, Gagnant, Prix, Or, Vainqueur, Honneur">
            <a:extLst>
              <a:ext uri="{FF2B5EF4-FFF2-40B4-BE49-F238E27FC236}">
                <a16:creationId xmlns:a16="http://schemas.microsoft.com/office/drawing/2014/main" id="{F073B870-EED4-4D9F-976B-023B6E8DF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850" y="2366234"/>
            <a:ext cx="875842" cy="875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oogle Shape;117;p17">
            <a:extLst>
              <a:ext uri="{FF2B5EF4-FFF2-40B4-BE49-F238E27FC236}">
                <a16:creationId xmlns:a16="http://schemas.microsoft.com/office/drawing/2014/main" id="{F5480251-64DF-4C88-A33B-77C419B24FE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9592" y="2370608"/>
            <a:ext cx="723136" cy="875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01C92E6-C5A9-780B-AD91-BEFC545BC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560" y="6098351"/>
            <a:ext cx="6908423" cy="765065"/>
          </a:xfrm>
          <a:prstGeom prst="rect">
            <a:avLst/>
          </a:prstGeom>
        </p:spPr>
      </p:pic>
      <p:pic>
        <p:nvPicPr>
          <p:cNvPr id="4098" name="Picture 2" descr="Label Qualité E-Twinning – La Salle Saint-Charles">
            <a:extLst>
              <a:ext uri="{FF2B5EF4-FFF2-40B4-BE49-F238E27FC236}">
                <a16:creationId xmlns:a16="http://schemas.microsoft.com/office/drawing/2014/main" id="{8B3AEA21-E979-58B7-E7FA-86CA65F8A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090" y="2431736"/>
            <a:ext cx="1999481" cy="725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36AB1E8-3AD0-4F21-A582-EE868558DF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17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4C382916-6D95-4D16-A711-91B5C846898C}"/>
              </a:ext>
            </a:extLst>
          </p:cNvPr>
          <p:cNvSpPr txBox="1"/>
          <p:nvPr/>
        </p:nvSpPr>
        <p:spPr>
          <a:xfrm>
            <a:off x="791579" y="1815879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Where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 can I </a:t>
            </a:r>
            <a:r>
              <a:rPr lang="fr-FR" sz="2400" b="1" dirty="0" err="1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find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 </a:t>
            </a:r>
            <a:r>
              <a:rPr lang="fr-FR" sz="2400" b="1" dirty="0" err="1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some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 help ?</a:t>
            </a:r>
          </a:p>
        </p:txBody>
      </p:sp>
      <p:pic>
        <p:nvPicPr>
          <p:cNvPr id="5" name="Image 4">
            <a:hlinkClick r:id="rId3"/>
            <a:extLst>
              <a:ext uri="{FF2B5EF4-FFF2-40B4-BE49-F238E27FC236}">
                <a16:creationId xmlns:a16="http://schemas.microsoft.com/office/drawing/2014/main" id="{8164B4EA-2AC2-4BBE-A397-F9E3F396B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2492573"/>
            <a:ext cx="1728192" cy="93836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D50C278-554D-433C-AAE5-FD3D26BF23F9}"/>
              </a:ext>
            </a:extLst>
          </p:cNvPr>
          <p:cNvSpPr txBox="1"/>
          <p:nvPr/>
        </p:nvSpPr>
        <p:spPr>
          <a:xfrm>
            <a:off x="3059832" y="2573507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The </a:t>
            </a:r>
            <a:r>
              <a:rPr lang="fr-FR" sz="1600" dirty="0" err="1"/>
              <a:t>regional</a:t>
            </a:r>
            <a:r>
              <a:rPr lang="fr-FR" sz="1600" dirty="0"/>
              <a:t> </a:t>
            </a:r>
            <a:r>
              <a:rPr lang="fr-FR" sz="1600" dirty="0" err="1"/>
              <a:t>representatives</a:t>
            </a:r>
            <a:r>
              <a:rPr lang="fr-FR" sz="1600" dirty="0"/>
              <a:t> (</a:t>
            </a:r>
            <a:r>
              <a:rPr lang="fr-FR" sz="1600" dirty="0" err="1"/>
              <a:t>called</a:t>
            </a:r>
            <a:r>
              <a:rPr lang="fr-FR" sz="1600" dirty="0"/>
              <a:t> « </a:t>
            </a:r>
            <a:r>
              <a:rPr lang="fr-FR" sz="1600" b="1" dirty="0" err="1"/>
              <a:t>CORrespondants</a:t>
            </a:r>
            <a:r>
              <a:rPr lang="fr-FR" sz="1600" b="1" dirty="0"/>
              <a:t> Académiques » </a:t>
            </a:r>
            <a:r>
              <a:rPr lang="fr-FR" sz="1600" dirty="0"/>
              <a:t>(CORACs)) are the main contact points in </a:t>
            </a:r>
            <a:r>
              <a:rPr lang="fr-FR" sz="1600" dirty="0" err="1"/>
              <a:t>each</a:t>
            </a:r>
            <a:r>
              <a:rPr lang="fr-FR" sz="1600" dirty="0"/>
              <a:t> </a:t>
            </a:r>
            <a:r>
              <a:rPr lang="fr-FR" sz="1600" dirty="0" err="1"/>
              <a:t>academy</a:t>
            </a:r>
            <a:r>
              <a:rPr lang="fr-FR" sz="1600" dirty="0"/>
              <a:t>,</a:t>
            </a:r>
          </a:p>
        </p:txBody>
      </p:sp>
      <p:pic>
        <p:nvPicPr>
          <p:cNvPr id="10" name="Image 9">
            <a:hlinkClick r:id="rId5"/>
            <a:extLst>
              <a:ext uri="{FF2B5EF4-FFF2-40B4-BE49-F238E27FC236}">
                <a16:creationId xmlns:a16="http://schemas.microsoft.com/office/drawing/2014/main" id="{BE321C0F-EE9E-40FF-A89D-A25FB453A6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288" y="3799380"/>
            <a:ext cx="2479037" cy="107251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59E24146-BF2B-4E2F-A0AD-21B835771164}"/>
              </a:ext>
            </a:extLst>
          </p:cNvPr>
          <p:cNvSpPr txBox="1"/>
          <p:nvPr/>
        </p:nvSpPr>
        <p:spPr>
          <a:xfrm>
            <a:off x="1171684" y="3778181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The eTwinning France YouTube </a:t>
            </a:r>
            <a:r>
              <a:rPr lang="fr-FR" sz="1600" dirty="0" err="1"/>
              <a:t>channle</a:t>
            </a:r>
            <a:r>
              <a:rPr lang="fr-FR" sz="1600" dirty="0"/>
              <a:t> </a:t>
            </a:r>
            <a:r>
              <a:rPr lang="fr-FR" sz="1600" dirty="0" err="1"/>
              <a:t>offers</a:t>
            </a:r>
            <a:r>
              <a:rPr lang="fr-FR" sz="1600" dirty="0"/>
              <a:t> a few </a:t>
            </a:r>
            <a:r>
              <a:rPr lang="fr-FR" sz="1600" b="1" dirty="0" err="1"/>
              <a:t>tutorials</a:t>
            </a:r>
            <a:r>
              <a:rPr lang="fr-FR" sz="1600" dirty="0"/>
              <a:t> to help </a:t>
            </a:r>
            <a:r>
              <a:rPr lang="fr-FR" sz="1600" dirty="0" err="1"/>
              <a:t>you</a:t>
            </a:r>
            <a:r>
              <a:rPr lang="fr-FR" sz="1600" dirty="0"/>
              <a:t> in eTwinning, and a high </a:t>
            </a:r>
            <a:r>
              <a:rPr lang="fr-FR" sz="1600" dirty="0" err="1"/>
              <a:t>number</a:t>
            </a:r>
            <a:r>
              <a:rPr lang="fr-FR" sz="1600" dirty="0"/>
              <a:t> of </a:t>
            </a:r>
            <a:r>
              <a:rPr lang="fr-FR" sz="1600" dirty="0" err="1"/>
              <a:t>recordings</a:t>
            </a:r>
            <a:r>
              <a:rPr lang="fr-FR" sz="1600" dirty="0"/>
              <a:t> of </a:t>
            </a:r>
            <a:r>
              <a:rPr lang="fr-FR" sz="1600" b="1" dirty="0"/>
              <a:t>online trainings</a:t>
            </a:r>
            <a:r>
              <a:rPr lang="fr-FR" sz="1600" dirty="0"/>
              <a:t>.</a:t>
            </a:r>
          </a:p>
        </p:txBody>
      </p:sp>
      <p:pic>
        <p:nvPicPr>
          <p:cNvPr id="18" name="Image 17" descr="Une image contenant texte&#10;&#10;Description générée automatiquement">
            <a:extLst>
              <a:ext uri="{FF2B5EF4-FFF2-40B4-BE49-F238E27FC236}">
                <a16:creationId xmlns:a16="http://schemas.microsoft.com/office/drawing/2014/main" id="{9B7CE0BF-5E3E-410D-8FC5-6DC467BF85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684" y="5212681"/>
            <a:ext cx="2520280" cy="840094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B58ADAFE-45BC-469D-93C6-75C157F6CAA7}"/>
              </a:ext>
            </a:extLst>
          </p:cNvPr>
          <p:cNvSpPr txBox="1"/>
          <p:nvPr/>
        </p:nvSpPr>
        <p:spPr>
          <a:xfrm>
            <a:off x="3923928" y="5266774"/>
            <a:ext cx="5040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The </a:t>
            </a:r>
            <a:r>
              <a:rPr lang="fr-FR" sz="1600" b="1" dirty="0"/>
              <a:t>National Support Organisation </a:t>
            </a:r>
            <a:r>
              <a:rPr lang="fr-FR" sz="1600" dirty="0"/>
              <a:t>(</a:t>
            </a:r>
            <a:r>
              <a:rPr lang="fr-FR" sz="1600" dirty="0" err="1"/>
              <a:t>called</a:t>
            </a:r>
            <a:r>
              <a:rPr lang="fr-FR" sz="1600" dirty="0"/>
              <a:t> « BAN » Bureau d’assistance national) can </a:t>
            </a:r>
            <a:r>
              <a:rPr lang="fr-FR" sz="1600" dirty="0" err="1"/>
              <a:t>be</a:t>
            </a:r>
            <a:r>
              <a:rPr lang="fr-FR" sz="1600" dirty="0"/>
              <a:t> </a:t>
            </a:r>
            <a:r>
              <a:rPr lang="fr-FR" sz="1600" dirty="0" err="1"/>
              <a:t>reached</a:t>
            </a:r>
            <a:r>
              <a:rPr lang="fr-FR" sz="1600" dirty="0"/>
              <a:t> by </a:t>
            </a:r>
            <a:r>
              <a:rPr lang="fr-FR" sz="1600" dirty="0" err="1"/>
              <a:t>sending</a:t>
            </a:r>
            <a:r>
              <a:rPr lang="fr-FR" sz="1600" dirty="0"/>
              <a:t> an email to </a:t>
            </a:r>
            <a:r>
              <a:rPr lang="fr-FR" sz="1600" dirty="0">
                <a:hlinkClick r:id="rId8"/>
              </a:rPr>
              <a:t>contact@etwinning.fr</a:t>
            </a:r>
            <a:r>
              <a:rPr lang="fr-FR" sz="1600" dirty="0"/>
              <a:t> ou </a:t>
            </a:r>
            <a:r>
              <a:rPr lang="fr-FR" sz="1600" dirty="0">
                <a:hlinkClick r:id="rId9"/>
              </a:rPr>
              <a:t>assistance@etwinning.fr</a:t>
            </a:r>
            <a:r>
              <a:rPr lang="fr-FR" sz="1600" dirty="0"/>
              <a:t>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0653874-F850-ADD6-0143-D6069DD115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7788" y="6089524"/>
            <a:ext cx="6908423" cy="76506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DCB20A7-FC0E-7953-AD69-711C6E74CC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17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01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Graphique, graphisme, Police, logo&#10;&#10;Description générée automatiquement">
            <a:extLst>
              <a:ext uri="{FF2B5EF4-FFF2-40B4-BE49-F238E27FC236}">
                <a16:creationId xmlns:a16="http://schemas.microsoft.com/office/drawing/2014/main" id="{AF289D16-6603-90BF-821A-10382CB420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091349"/>
            <a:ext cx="2427952" cy="1735393"/>
          </a:xfrm>
          <a:prstGeom prst="rect">
            <a:avLst/>
          </a:prstGeom>
        </p:spPr>
      </p:pic>
      <p:pic>
        <p:nvPicPr>
          <p:cNvPr id="5" name="Image 4" descr="Une image contenant texte, Police, capture d’écran, Bleu électrique&#10;&#10;Description générée automatiquement">
            <a:extLst>
              <a:ext uri="{FF2B5EF4-FFF2-40B4-BE49-F238E27FC236}">
                <a16:creationId xmlns:a16="http://schemas.microsoft.com/office/drawing/2014/main" id="{CB9D7C7C-8C1C-2D92-6933-DB6EAAF3ED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291" y="3675327"/>
            <a:ext cx="2679053" cy="56205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26DB27B-F535-1AD2-51C0-B999125C2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788" y="6092935"/>
            <a:ext cx="6908423" cy="76506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00A5FD8-5A1F-D4C9-2750-64FF895C96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26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4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4">
            <a:extLst>
              <a:ext uri="{FF2B5EF4-FFF2-40B4-BE49-F238E27FC236}">
                <a16:creationId xmlns:a16="http://schemas.microsoft.com/office/drawing/2014/main" id="{DE0E4520-48C1-428F-881C-575321BA5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692" y="4745735"/>
            <a:ext cx="5670173" cy="103494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  <a:cs typeface="Posterama" panose="020B0502040204020203" pitchFamily="34" charset="0"/>
              </a:rPr>
              <a:t>eTwinning in </a:t>
            </a:r>
            <a:r>
              <a:rPr lang="fr-FR" sz="3600" b="1" dirty="0" err="1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  <a:cs typeface="Posterama" panose="020B0502040204020203" pitchFamily="34" charset="0"/>
              </a:rPr>
              <a:t>numbers</a:t>
            </a:r>
            <a:r>
              <a:rPr lang="fr-FR" sz="3600" b="1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  <a:cs typeface="Posterama" panose="020B0502040204020203" pitchFamily="34" charset="0"/>
              </a:rPr>
              <a:t> and </a:t>
            </a:r>
            <a:r>
              <a:rPr lang="fr-FR" sz="3600" b="1" dirty="0" err="1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  <a:cs typeface="Posterama" panose="020B0502040204020203" pitchFamily="34" charset="0"/>
              </a:rPr>
              <a:t>words</a:t>
            </a:r>
            <a:endParaRPr lang="fr-FR" sz="3600" b="1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  <a:cs typeface="Posterama" panose="020B0502040204020203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795DBFC-DB16-47DD-9CD1-D5AAE505A32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942029"/>
            <a:ext cx="4221068" cy="1927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C61A5A1-B06D-110C-3C8E-93FE03088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76661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C4F8AC7-F073-9BFB-0964-7EAAFDF429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788" y="6083093"/>
            <a:ext cx="6908423" cy="76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5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0D60509-1295-409A-94E7-E569C3C050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54" y="3373971"/>
            <a:ext cx="1223406" cy="34945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1514679-2A75-43DE-9709-175EB2BE88D0}"/>
              </a:ext>
            </a:extLst>
          </p:cNvPr>
          <p:cNvSpPr/>
          <p:nvPr/>
        </p:nvSpPr>
        <p:spPr>
          <a:xfrm>
            <a:off x="268140" y="2069872"/>
            <a:ext cx="10631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sap" panose="02000506040000020004" pitchFamily="2" charset="0"/>
              </a:rPr>
              <a:t>2005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85F2B9-06C5-490B-AEE8-756B1570818C}"/>
              </a:ext>
            </a:extLst>
          </p:cNvPr>
          <p:cNvSpPr/>
          <p:nvPr/>
        </p:nvSpPr>
        <p:spPr>
          <a:xfrm>
            <a:off x="3901454" y="2012949"/>
            <a:ext cx="10631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sap" panose="02000506040000020004" pitchFamily="2" charset="0"/>
              </a:rPr>
              <a:t>2014</a:t>
            </a:r>
            <a:endParaRPr lang="fr-FR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sap" panose="02000506040000020004" pitchFamily="2" charset="0"/>
            </a:endParaRPr>
          </a:p>
        </p:txBody>
      </p:sp>
      <p:sp>
        <p:nvSpPr>
          <p:cNvPr id="17" name="Flèche : droite rayée 16">
            <a:extLst>
              <a:ext uri="{FF2B5EF4-FFF2-40B4-BE49-F238E27FC236}">
                <a16:creationId xmlns:a16="http://schemas.microsoft.com/office/drawing/2014/main" id="{359B2299-55BC-4BF7-AC15-CAFFB3FCB120}"/>
              </a:ext>
            </a:extLst>
          </p:cNvPr>
          <p:cNvSpPr/>
          <p:nvPr/>
        </p:nvSpPr>
        <p:spPr>
          <a:xfrm>
            <a:off x="526981" y="2603290"/>
            <a:ext cx="8136904" cy="886538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4DD806F-E5FB-4C1B-96AC-389C0B1B609A}"/>
              </a:ext>
            </a:extLst>
          </p:cNvPr>
          <p:cNvSpPr/>
          <p:nvPr/>
        </p:nvSpPr>
        <p:spPr>
          <a:xfrm>
            <a:off x="7646174" y="2012949"/>
            <a:ext cx="10631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sap" panose="02000506040000020004" pitchFamily="2" charset="0"/>
              </a:rPr>
              <a:t>2022</a:t>
            </a:r>
            <a:endParaRPr lang="fr-F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sap" panose="02000506040000020004" pitchFamily="2" charset="0"/>
            </a:endParaRPr>
          </a:p>
        </p:txBody>
      </p:sp>
      <p:pic>
        <p:nvPicPr>
          <p:cNvPr id="12" name="Picture 2" descr="Education icons vector - School subjects - Buy this stock vector and  explore similar vectors at Adobe Stock | Adobe Stock">
            <a:extLst>
              <a:ext uri="{FF2B5EF4-FFF2-40B4-BE49-F238E27FC236}">
                <a16:creationId xmlns:a16="http://schemas.microsoft.com/office/drawing/2014/main" id="{16121957-60C0-4990-AE01-0924FA8A1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117" y="3974997"/>
            <a:ext cx="1257598" cy="118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2F76AC6-37AF-4133-8266-4B5FCC14157C}"/>
              </a:ext>
            </a:extLst>
          </p:cNvPr>
          <p:cNvSpPr/>
          <p:nvPr/>
        </p:nvSpPr>
        <p:spPr>
          <a:xfrm>
            <a:off x="1595541" y="5213630"/>
            <a:ext cx="225414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sap" panose="02000506040000020004" pitchFamily="2" charset="0"/>
              </a:rPr>
              <a:t>+ 140 000 </a:t>
            </a:r>
            <a:r>
              <a:rPr lang="fr-FR" sz="20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sap" panose="02000506040000020004" pitchFamily="2" charset="0"/>
              </a:rPr>
              <a:t>projects</a:t>
            </a:r>
            <a:endParaRPr lang="fr-FR" sz="2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sap" panose="02000506040000020004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FF9392E-171C-42C3-A8E1-F9F3D67845A9}"/>
              </a:ext>
            </a:extLst>
          </p:cNvPr>
          <p:cNvSpPr txBox="1"/>
          <p:nvPr/>
        </p:nvSpPr>
        <p:spPr>
          <a:xfrm rot="19814832">
            <a:off x="1428141" y="4368527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All </a:t>
            </a:r>
            <a:r>
              <a:rPr lang="fr-FR" sz="2000" b="1" dirty="0" err="1"/>
              <a:t>subjects</a:t>
            </a:r>
            <a:endParaRPr lang="fr-FR" sz="2000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2FF995A-157A-E871-53B6-B0F780F32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8345" y="3489828"/>
            <a:ext cx="2618082" cy="318697"/>
          </a:xfrm>
          <a:prstGeom prst="rect">
            <a:avLst/>
          </a:prstGeom>
        </p:spPr>
      </p:pic>
      <p:pic>
        <p:nvPicPr>
          <p:cNvPr id="7" name="Picture 2" descr="Le réseau de formation des enseignants - Réseau Canopé">
            <a:extLst>
              <a:ext uri="{FF2B5EF4-FFF2-40B4-BE49-F238E27FC236}">
                <a16:creationId xmlns:a16="http://schemas.microsoft.com/office/drawing/2014/main" id="{9A41BD93-B8E2-0393-3AB0-5ABDA821C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40" y="4079150"/>
            <a:ext cx="1389917" cy="53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B6CBE3D-3FEA-510B-6EA6-1D312D9F07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543" y="6044902"/>
            <a:ext cx="6908423" cy="76506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46E7460-ADF2-3DEA-7706-0A04747385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1766615"/>
          </a:xfrm>
          <a:prstGeom prst="rect">
            <a:avLst/>
          </a:prstGeom>
        </p:spPr>
      </p:pic>
      <p:sp>
        <p:nvSpPr>
          <p:cNvPr id="4" name="AutoShape 2" descr="EN European Commission Logo PNG vector in SVG, PDF, AI, CDR format">
            <a:extLst>
              <a:ext uri="{FF2B5EF4-FFF2-40B4-BE49-F238E27FC236}">
                <a16:creationId xmlns:a16="http://schemas.microsoft.com/office/drawing/2014/main" id="{03664254-5754-1201-6293-F54C6CA777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0" name="Picture 6" descr="european-commission-logo-FC9DC54458-seeklogo.com - Filfoie: tout savoir sur  les maladies rares du foie, recherche, enseignement">
            <a:extLst>
              <a:ext uri="{FF2B5EF4-FFF2-40B4-BE49-F238E27FC236}">
                <a16:creationId xmlns:a16="http://schemas.microsoft.com/office/drawing/2014/main" id="{825CB086-9840-6787-4DEE-12B0CCBFA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88" y="3373971"/>
            <a:ext cx="1125416" cy="48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9DDC26F-3BCB-4CC8-A2C8-3F313DC50050}"/>
              </a:ext>
            </a:extLst>
          </p:cNvPr>
          <p:cNvSpPr txBox="1"/>
          <p:nvPr/>
        </p:nvSpPr>
        <p:spPr>
          <a:xfrm>
            <a:off x="5181224" y="4860410"/>
            <a:ext cx="3699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>
                <a:latin typeface="Asap" panose="02000506040000020004" pitchFamily="2" charset="0"/>
              </a:rPr>
              <a:t>From</a:t>
            </a:r>
            <a:r>
              <a:rPr lang="fr-FR" sz="1600" b="1" dirty="0">
                <a:latin typeface="Asap" panose="02000506040000020004" pitchFamily="2" charset="0"/>
              </a:rPr>
              <a:t> </a:t>
            </a:r>
            <a:r>
              <a:rPr lang="fr-FR" sz="1600" b="1" dirty="0" err="1">
                <a:latin typeface="Asap" panose="02000506040000020004" pitchFamily="2" charset="0"/>
              </a:rPr>
              <a:t>pre-primary</a:t>
            </a:r>
            <a:r>
              <a:rPr lang="fr-FR" sz="1600" b="1" dirty="0">
                <a:latin typeface="Asap" panose="02000506040000020004" pitchFamily="2" charset="0"/>
              </a:rPr>
              <a:t> </a:t>
            </a:r>
            <a:r>
              <a:rPr lang="fr-FR" sz="1600" b="1" dirty="0" err="1">
                <a:latin typeface="Asap" panose="02000506040000020004" pitchFamily="2" charset="0"/>
              </a:rPr>
              <a:t>school</a:t>
            </a:r>
            <a:r>
              <a:rPr lang="fr-FR" sz="1600" b="1" dirty="0">
                <a:latin typeface="Asap" panose="02000506040000020004" pitchFamily="2" charset="0"/>
              </a:rPr>
              <a:t> to </a:t>
            </a:r>
            <a:r>
              <a:rPr lang="fr-FR" sz="1600" b="1" dirty="0" err="1">
                <a:latin typeface="Asap" panose="02000506040000020004" pitchFamily="2" charset="0"/>
              </a:rPr>
              <a:t>upper</a:t>
            </a:r>
            <a:r>
              <a:rPr lang="fr-FR" sz="1600" b="1" dirty="0">
                <a:latin typeface="Asap" panose="02000506040000020004" pitchFamily="2" charset="0"/>
              </a:rPr>
              <a:t> </a:t>
            </a:r>
            <a:r>
              <a:rPr lang="fr-FR" sz="1600" b="1" dirty="0" err="1">
                <a:latin typeface="Asap" panose="02000506040000020004" pitchFamily="2" charset="0"/>
              </a:rPr>
              <a:t>secondary</a:t>
            </a:r>
            <a:r>
              <a:rPr lang="fr-FR" sz="1600" b="1" dirty="0">
                <a:latin typeface="Asap" panose="02000506040000020004" pitchFamily="2" charset="0"/>
              </a:rPr>
              <a:t> </a:t>
            </a:r>
            <a:r>
              <a:rPr lang="fr-FR" sz="1600" b="1" dirty="0" err="1">
                <a:latin typeface="Asap" panose="02000506040000020004" pitchFamily="2" charset="0"/>
              </a:rPr>
              <a:t>school</a:t>
            </a:r>
            <a:endParaRPr lang="fr-FR" sz="1600" b="1" dirty="0">
              <a:latin typeface="Asap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84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9"/>
    </mc:Choice>
    <mc:Fallback xmlns="">
      <p:transition spd="slow" advTm="344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Twinning.fr">
            <a:extLst>
              <a:ext uri="{FF2B5EF4-FFF2-40B4-BE49-F238E27FC236}">
                <a16:creationId xmlns:a16="http://schemas.microsoft.com/office/drawing/2014/main" id="{627C213E-3550-33D8-11EE-20026AEC9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6614"/>
            <a:ext cx="9144000" cy="423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BA5C03D4-C596-4A70-B900-8D32E9D6A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9924870"/>
              </p:ext>
            </p:extLst>
          </p:nvPr>
        </p:nvGraphicFramePr>
        <p:xfrm>
          <a:off x="150494" y="2380112"/>
          <a:ext cx="4192905" cy="3527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D52A7A35-BD4E-4882-AE05-98E90CA75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9202" y="2101720"/>
            <a:ext cx="3237706" cy="208881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Asap" panose="02000506040000020004" pitchFamily="2" charset="0"/>
              </a:rPr>
              <a:t>The EU platform 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latin typeface="Asap" panose="02000506040000020004" pitchFamily="2" charset="0"/>
              </a:rPr>
              <a:t>is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Asap" panose="02000506040000020004" pitchFamily="2" charset="0"/>
              </a:rPr>
              <a:t> 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latin typeface="Asap" panose="02000506040000020004" pitchFamily="2" charset="0"/>
              </a:rPr>
              <a:t>managed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Asap" panose="02000506040000020004" pitchFamily="2" charset="0"/>
              </a:rPr>
              <a:t> by the </a:t>
            </a:r>
            <a:r>
              <a:rPr lang="fr-FR" sz="1400" b="1" dirty="0">
                <a:solidFill>
                  <a:schemeClr val="bg1"/>
                </a:solidFill>
                <a:latin typeface="Asap" panose="02000506040000020004" pitchFamily="2" charset="0"/>
              </a:rPr>
              <a:t>Central Support Organisation in Brussels 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Asap" panose="02000506040000020004" pitchFamily="2" charset="0"/>
              </a:rPr>
              <a:t>(CSS), European 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latin typeface="Asap" panose="02000506040000020004" pitchFamily="2" charset="0"/>
              </a:rPr>
              <a:t>Schoolnet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Asap" panose="02000506040000020004" pitchFamily="2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latin typeface="Asap" panose="02000506040000020004" pitchFamily="2" charset="0"/>
              </a:rPr>
              <a:t>Each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Asap" panose="02000506040000020004" pitchFamily="2" charset="0"/>
              </a:rPr>
              <a:t> eTwinning country has 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latin typeface="Asap" panose="02000506040000020004" pitchFamily="2" charset="0"/>
              </a:rPr>
              <a:t>its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Asap" panose="02000506040000020004" pitchFamily="2" charset="0"/>
              </a:rPr>
              <a:t> 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latin typeface="Asap" panose="02000506040000020004" pitchFamily="2" charset="0"/>
              </a:rPr>
              <a:t>own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Asap" panose="02000506040000020004" pitchFamily="2" charset="0"/>
              </a:rPr>
              <a:t> </a:t>
            </a:r>
            <a:r>
              <a:rPr lang="fr-FR" sz="1400" b="1" dirty="0">
                <a:solidFill>
                  <a:schemeClr val="bg1"/>
                </a:solidFill>
                <a:latin typeface="Asap" panose="02000506040000020004" pitchFamily="2" charset="0"/>
              </a:rPr>
              <a:t>National Support Organisation 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Asap" panose="02000506040000020004" pitchFamily="2" charset="0"/>
              </a:rPr>
              <a:t>(NSO)</a:t>
            </a:r>
          </a:p>
          <a:p>
            <a:pPr>
              <a:spcAft>
                <a:spcPts val="1200"/>
              </a:spcAft>
            </a:pP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Asap" panose="02000506040000020004" pitchFamily="2" charset="0"/>
              </a:rPr>
              <a:t>In 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latin typeface="Asap" panose="02000506040000020004" pitchFamily="2" charset="0"/>
              </a:rPr>
              <a:t>most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Asap" panose="02000506040000020004" pitchFamily="2" charset="0"/>
              </a:rPr>
              <a:t> countries, 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latin typeface="Asap" panose="02000506040000020004" pitchFamily="2" charset="0"/>
              </a:rPr>
              <a:t>there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Asap" panose="02000506040000020004" pitchFamily="2" charset="0"/>
              </a:rPr>
              <a:t> 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latin typeface="Asap" panose="02000506040000020004" pitchFamily="2" charset="0"/>
              </a:rPr>
              <a:t>is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Asap" panose="02000506040000020004" pitchFamily="2" charset="0"/>
              </a:rPr>
              <a:t> a </a:t>
            </a:r>
            <a:r>
              <a:rPr lang="fr-FR" sz="1400" b="1" dirty="0" err="1">
                <a:solidFill>
                  <a:schemeClr val="bg1"/>
                </a:solidFill>
                <a:latin typeface="Asap" panose="02000506040000020004" pitchFamily="2" charset="0"/>
              </a:rPr>
              <a:t>regional</a:t>
            </a:r>
            <a:r>
              <a:rPr lang="fr-FR" sz="1400" b="1" dirty="0">
                <a:solidFill>
                  <a:schemeClr val="bg1"/>
                </a:solidFill>
                <a:latin typeface="Asap" panose="02000506040000020004" pitchFamily="2" charset="0"/>
              </a:rPr>
              <a:t> network</a:t>
            </a:r>
          </a:p>
          <a:p>
            <a:pPr>
              <a:spcAft>
                <a:spcPts val="1200"/>
              </a:spcAft>
            </a:pP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Asap" panose="02000506040000020004" pitchFamily="2" charset="0"/>
              </a:rPr>
              <a:t>In 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latin typeface="Asap" panose="02000506040000020004" pitchFamily="2" charset="0"/>
              </a:rPr>
              <a:t>each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Asap" panose="02000506040000020004" pitchFamily="2" charset="0"/>
              </a:rPr>
              <a:t> country, a network of </a:t>
            </a:r>
            <a:r>
              <a:rPr lang="fr-FR" sz="1400" b="1" dirty="0">
                <a:solidFill>
                  <a:schemeClr val="bg1"/>
                </a:solidFill>
                <a:latin typeface="Asap" panose="02000506040000020004" pitchFamily="2" charset="0"/>
              </a:rPr>
              <a:t>eTwinning </a:t>
            </a:r>
            <a:r>
              <a:rPr lang="fr-FR" sz="1400" b="1" dirty="0" err="1">
                <a:solidFill>
                  <a:schemeClr val="bg1"/>
                </a:solidFill>
                <a:latin typeface="Asap" panose="02000506040000020004" pitchFamily="2" charset="0"/>
              </a:rPr>
              <a:t>ambassadors</a:t>
            </a:r>
            <a:r>
              <a:rPr lang="fr-FR" sz="1400" b="1" dirty="0">
                <a:solidFill>
                  <a:schemeClr val="bg1"/>
                </a:solidFill>
                <a:latin typeface="Asap" panose="02000506040000020004" pitchFamily="2" charset="0"/>
              </a:rPr>
              <a:t> 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Asap" panose="02000506040000020004" pitchFamily="2" charset="0"/>
              </a:rPr>
              <a:t>– 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latin typeface="Asap" panose="02000506040000020004" pitchFamily="2" charset="0"/>
              </a:rPr>
              <a:t>experienced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Asap" panose="02000506040000020004" pitchFamily="2" charset="0"/>
              </a:rPr>
              <a:t> </a:t>
            </a:r>
            <a:r>
              <a:rPr lang="fr-FR" sz="1400" dirty="0" err="1">
                <a:solidFill>
                  <a:schemeClr val="tx2">
                    <a:lumMod val="75000"/>
                  </a:schemeClr>
                </a:solidFill>
                <a:latin typeface="Asap" panose="02000506040000020004" pitchFamily="2" charset="0"/>
              </a:rPr>
              <a:t>teachers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Asap" panose="02000506040000020004" pitchFamily="2" charset="0"/>
              </a:rPr>
              <a:t> in eTwinning                                                                            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3BC9057-DAE6-401B-A8BD-C9B90229DB46}"/>
              </a:ext>
            </a:extLst>
          </p:cNvPr>
          <p:cNvSpPr txBox="1"/>
          <p:nvPr/>
        </p:nvSpPr>
        <p:spPr>
          <a:xfrm>
            <a:off x="2171699" y="1025843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sap" panose="02000506040000020004" pitchFamily="2" charset="0"/>
              </a:rPr>
              <a:t>L’organisation d’eTwinning</a:t>
            </a:r>
          </a:p>
        </p:txBody>
      </p:sp>
      <p:pic>
        <p:nvPicPr>
          <p:cNvPr id="2050" name="Picture 2" descr="Silhouette, Hiérarchie, Gens, Homme">
            <a:extLst>
              <a:ext uri="{FF2B5EF4-FFF2-40B4-BE49-F238E27FC236}">
                <a16:creationId xmlns:a16="http://schemas.microsoft.com/office/drawing/2014/main" id="{4680FE07-2EB8-660C-C496-52B7299A4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8612"/>
            <a:ext cx="2433505" cy="1720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C4CAC51-F8F3-52D3-63D4-BCDB861794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787" y="6051292"/>
            <a:ext cx="6908423" cy="76506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2B18024-2510-B489-A94D-BB454B6B2D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17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53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Twinning.fr">
            <a:extLst>
              <a:ext uri="{FF2B5EF4-FFF2-40B4-BE49-F238E27FC236}">
                <a16:creationId xmlns:a16="http://schemas.microsoft.com/office/drawing/2014/main" id="{DD4F0FB4-D422-BE05-486D-294F6AB54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" y="1766615"/>
            <a:ext cx="9144000" cy="41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7BDD3A2-42A5-458C-8137-12F34F154D8E}"/>
              </a:ext>
            </a:extLst>
          </p:cNvPr>
          <p:cNvSpPr/>
          <p:nvPr/>
        </p:nvSpPr>
        <p:spPr>
          <a:xfrm>
            <a:off x="2084094" y="1859340"/>
            <a:ext cx="4966423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ap" panose="02000506040000020004" pitchFamily="2" charset="0"/>
              </a:rPr>
              <a:t>Who</a:t>
            </a:r>
            <a:r>
              <a:rPr lang="fr-FR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ap" panose="02000506040000020004" pitchFamily="2" charset="0"/>
              </a:rPr>
              <a:t> </a:t>
            </a:r>
            <a:r>
              <a:rPr lang="fr-FR" sz="3200" b="1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ap" panose="02000506040000020004" pitchFamily="2" charset="0"/>
              </a:rPr>
              <a:t>is</a:t>
            </a:r>
            <a:r>
              <a:rPr lang="fr-FR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ap" panose="02000506040000020004" pitchFamily="2" charset="0"/>
              </a:rPr>
              <a:t> part of eTwinning ?</a:t>
            </a:r>
            <a:endParaRPr lang="fr-FR" sz="14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sap" panose="02000506040000020004" pitchFamily="2" charset="0"/>
            </a:endParaRPr>
          </a:p>
          <a:p>
            <a:pPr algn="ctr"/>
            <a:endParaRPr lang="fr-FR" sz="12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sap" panose="02000506040000020004" pitchFamily="2" charset="0"/>
            </a:endParaRPr>
          </a:p>
          <a:p>
            <a:pPr algn="ctr"/>
            <a:r>
              <a:rPr lang="fr-FR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sap" panose="02000506040000020004" pitchFamily="2" charset="0"/>
              </a:rPr>
              <a:t>44 countries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9DBDD72-429F-7FF7-045E-534025683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095" y="6023446"/>
            <a:ext cx="6908423" cy="76506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E1F855D-7ED1-C5EF-9F50-A8BD7D7E26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5" y="0"/>
            <a:ext cx="9144000" cy="1766615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307A10A6-85BC-4FAC-C5A5-E0E2BB118C70}"/>
              </a:ext>
            </a:extLst>
          </p:cNvPr>
          <p:cNvSpPr/>
          <p:nvPr/>
        </p:nvSpPr>
        <p:spPr>
          <a:xfrm>
            <a:off x="3042350" y="3302416"/>
            <a:ext cx="3049910" cy="32235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sap" panose="02000506040000020004" pitchFamily="2" charset="0"/>
              </a:rPr>
              <a:t>33 Erasmus+ countries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5732424-0B94-184B-5D3F-DEFF532A21F0}"/>
              </a:ext>
            </a:extLst>
          </p:cNvPr>
          <p:cNvSpPr/>
          <p:nvPr/>
        </p:nvSpPr>
        <p:spPr>
          <a:xfrm>
            <a:off x="2349012" y="4302671"/>
            <a:ext cx="4455236" cy="143496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sap" panose="02000506040000020004" pitchFamily="2" charset="0"/>
              </a:rPr>
              <a:t>11 countries :</a:t>
            </a:r>
          </a:p>
          <a:p>
            <a:pPr algn="ctr"/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sap" panose="02000506040000020004" pitchFamily="2" charset="0"/>
              </a:rPr>
              <a:t>Albani</a:t>
            </a:r>
            <a:r>
              <a:rPr lang="fr-FR" dirty="0">
                <a:solidFill>
                  <a:schemeClr val="accent6">
                    <a:lumMod val="60000"/>
                    <a:lumOff val="40000"/>
                  </a:schemeClr>
                </a:solidFill>
                <a:latin typeface="Asap" panose="02000506040000020004" pitchFamily="2" charset="0"/>
              </a:rPr>
              <a:t>, </a:t>
            </a:r>
            <a:r>
              <a:rPr lang="fr-FR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sap" panose="02000506040000020004" pitchFamily="2" charset="0"/>
              </a:rPr>
              <a:t>Bosnia-Herzegovina</a:t>
            </a:r>
            <a:endParaRPr lang="fr-FR" b="1" dirty="0">
              <a:solidFill>
                <a:schemeClr val="accent6">
                  <a:lumMod val="60000"/>
                  <a:lumOff val="40000"/>
                </a:schemeClr>
              </a:solidFill>
              <a:latin typeface="Asap" panose="02000506040000020004" pitchFamily="2" charset="0"/>
            </a:endParaRPr>
          </a:p>
          <a:p>
            <a:pPr algn="ctr"/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sap" panose="02000506040000020004" pitchFamily="2" charset="0"/>
              </a:rPr>
              <a:t>Armenia, </a:t>
            </a:r>
            <a:r>
              <a:rPr lang="fr-FR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sap" panose="02000506040000020004" pitchFamily="2" charset="0"/>
              </a:rPr>
              <a:t>Azerbaijan</a:t>
            </a:r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sap" panose="02000506040000020004" pitchFamily="2" charset="0"/>
              </a:rPr>
              <a:t>, Georgia, Jordan, Lebanon, Moldova, </a:t>
            </a:r>
            <a:r>
              <a:rPr lang="fr-FR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sap" panose="02000506040000020004" pitchFamily="2" charset="0"/>
              </a:rPr>
              <a:t>Montenegro</a:t>
            </a:r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sap" panose="02000506040000020004" pitchFamily="2" charset="0"/>
              </a:rPr>
              <a:t>, </a:t>
            </a:r>
            <a:r>
              <a:rPr lang="fr-FR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sap" panose="02000506040000020004" pitchFamily="2" charset="0"/>
              </a:rPr>
              <a:t>Tunisia</a:t>
            </a:r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sap" panose="02000506040000020004" pitchFamily="2" charset="0"/>
              </a:rPr>
              <a:t>, Ukraine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3C265CD-7B8E-EC12-1E19-65FB46E8F449}"/>
              </a:ext>
            </a:extLst>
          </p:cNvPr>
          <p:cNvSpPr txBox="1"/>
          <p:nvPr/>
        </p:nvSpPr>
        <p:spPr>
          <a:xfrm>
            <a:off x="4180586" y="3533230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chemeClr val="accent1">
                    <a:lumMod val="75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08231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196752"/>
            <a:ext cx="8703795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GB" altLang="fr-FR" sz="3200" b="1" dirty="0">
                <a:solidFill>
                  <a:schemeClr val="tx2"/>
                </a:solidFill>
                <a:latin typeface="Asap" panose="02000506040000020004" pitchFamily="2" charset="0"/>
              </a:rPr>
              <a:t> </a:t>
            </a:r>
            <a:r>
              <a:rPr lang="en-GB" altLang="fr-FR" sz="3200" b="1" dirty="0" err="1">
                <a:solidFill>
                  <a:schemeClr val="tx2"/>
                </a:solidFill>
                <a:latin typeface="Asap" panose="02000506040000020004" pitchFamily="2" charset="0"/>
              </a:rPr>
              <a:t>Répartition</a:t>
            </a:r>
            <a:r>
              <a:rPr lang="en-GB" altLang="fr-FR" sz="3200" b="1" dirty="0">
                <a:solidFill>
                  <a:schemeClr val="tx2"/>
                </a:solidFill>
                <a:latin typeface="Asap" panose="02000506040000020004" pitchFamily="2" charset="0"/>
              </a:rPr>
              <a:t> par </a:t>
            </a:r>
            <a:r>
              <a:rPr lang="en-GB" altLang="fr-FR" sz="3200" b="1" dirty="0" err="1">
                <a:solidFill>
                  <a:schemeClr val="tx2"/>
                </a:solidFill>
                <a:latin typeface="Asap" panose="02000506040000020004" pitchFamily="2" charset="0"/>
              </a:rPr>
              <a:t>niveaux</a:t>
            </a:r>
            <a:r>
              <a:rPr lang="en-GB" altLang="fr-FR" sz="3200" b="1" dirty="0">
                <a:solidFill>
                  <a:schemeClr val="tx2"/>
                </a:solidFill>
                <a:latin typeface="Asap" panose="02000506040000020004" pitchFamily="2" charset="0"/>
              </a:rPr>
              <a:t> </a:t>
            </a:r>
            <a:r>
              <a:rPr lang="en-GB" altLang="fr-FR" sz="3200" b="1" dirty="0" err="1">
                <a:solidFill>
                  <a:schemeClr val="tx2"/>
                </a:solidFill>
                <a:latin typeface="Asap" panose="02000506040000020004" pitchFamily="2" charset="0"/>
              </a:rPr>
              <a:t>scolaires</a:t>
            </a:r>
            <a:endParaRPr lang="fr-FR" sz="2400" dirty="0">
              <a:solidFill>
                <a:schemeClr val="tx2"/>
              </a:solidFill>
              <a:latin typeface="Asap" panose="02000506040000020004" pitchFamily="2" charset="0"/>
              <a:cs typeface="Menlo Bold"/>
            </a:endParaRP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4225692"/>
              </p:ext>
            </p:extLst>
          </p:nvPr>
        </p:nvGraphicFramePr>
        <p:xfrm>
          <a:off x="4572000" y="2012278"/>
          <a:ext cx="4731291" cy="372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3947878"/>
              </p:ext>
            </p:extLst>
          </p:nvPr>
        </p:nvGraphicFramePr>
        <p:xfrm>
          <a:off x="539552" y="2087360"/>
          <a:ext cx="4643707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4BFCB37F-F7DB-BDC2-B65E-3B9165C34F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205" y="6005133"/>
            <a:ext cx="6908423" cy="76506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8FA11D8-E308-2F95-256C-E43FD9BC58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17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43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07504" y="2569975"/>
            <a:ext cx="8568952" cy="3433555"/>
          </a:xfrm>
        </p:spPr>
        <p:txBody>
          <a:bodyPr>
            <a:normAutofit/>
          </a:bodyPr>
          <a:lstStyle/>
          <a:p>
            <a:pPr fontAlgn="base"/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Presence of the Minister of Education at the national competition prize-giving ceremony in 2022</a:t>
            </a:r>
          </a:p>
          <a:p>
            <a:pPr fontAlgn="base"/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Contribution to a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  <a:hlinkClick r:id="rId3"/>
              </a:rPr>
              <a:t>DGESCO guide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to teaching modern languages (Chantal Manes and Alex Taylor) : </a:t>
            </a:r>
            <a:r>
              <a:rPr lang="fr-FR" sz="1600" i="1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« Propositions pour une meilleure maîtrise des langues vivantes étrangères. Oser dire le nouveau monde »</a:t>
            </a:r>
            <a:endParaRPr lang="en-US" sz="1600" i="1" dirty="0">
              <a:solidFill>
                <a:schemeClr val="accent1">
                  <a:lumMod val="75000"/>
                </a:schemeClr>
              </a:solidFill>
              <a:latin typeface="Asap" panose="02000506040000020004" pitchFamily="2" charset="0"/>
            </a:endParaRPr>
          </a:p>
          <a:p>
            <a:pPr fontAlgn="base"/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Frequent presentations at the IH2EF (Higher Institute in Education and Training for school leaders) : initial training for headteachers and 1st and 2nd level inspectors </a:t>
            </a:r>
          </a:p>
          <a:p>
            <a:pPr fontAlgn="base"/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Letters to “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Recteurs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d’académie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” to inform them of teachers who have obtained the Quality Label in their academy</a:t>
            </a:r>
          </a:p>
          <a:p>
            <a:pPr fontAlgn="base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  <a:hlinkClick r:id="rId4"/>
              </a:rPr>
              <a:t>eTwinning section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of the DGESCO website,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EduScol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sap" panose="02000506040000020004" pitchFamily="2" charset="0"/>
            </a:endParaRPr>
          </a:p>
          <a:p>
            <a:pPr fontAlgn="base"/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Listing of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  <a:hlinkClick r:id="rId5"/>
              </a:rPr>
              <a:t>eTwinning projects in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  <a:hlinkClick r:id="rId5"/>
              </a:rPr>
              <a:t>EduBase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sap" panose="02000506040000020004" pitchFamily="2" charset="0"/>
            </a:endParaRPr>
          </a:p>
          <a:p>
            <a:pPr fontAlgn="base"/>
            <a:r>
              <a:rPr lang="fr-FR" sz="1600" dirty="0" err="1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Projects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 publications in </a:t>
            </a:r>
            <a:r>
              <a:rPr lang="fr-FR" sz="1600" b="1" dirty="0" err="1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  <a:hlinkClick r:id="rId6"/>
              </a:rPr>
              <a:t>Educ@vox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  <a:hlinkClick r:id="rId6"/>
              </a:rPr>
              <a:t>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and the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  <a:hlinkClick r:id="rId7"/>
              </a:rPr>
              <a:t>Café Pédagogique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(</a:t>
            </a:r>
            <a:r>
              <a:rPr lang="fr-FR" sz="1600" b="1" dirty="0" err="1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teachers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 interviews)</a:t>
            </a:r>
          </a:p>
          <a:p>
            <a:pPr fontAlgn="base"/>
            <a:endParaRPr lang="fr-FR" sz="2200" b="1" dirty="0">
              <a:latin typeface="Asap" panose="02000506040000020004" pitchFamily="2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556792"/>
            <a:ext cx="8784976" cy="862331"/>
          </a:xfrm>
        </p:spPr>
        <p:txBody>
          <a:bodyPr>
            <a:normAutofit/>
          </a:bodyPr>
          <a:lstStyle/>
          <a:p>
            <a:pPr lvl="0">
              <a:lnSpc>
                <a:spcPts val="3500"/>
              </a:lnSpc>
            </a:pPr>
            <a:r>
              <a:rPr lang="fr-FR" sz="2400" b="1" dirty="0" err="1">
                <a:solidFill>
                  <a:schemeClr val="tx2"/>
                </a:solidFill>
                <a:latin typeface="Asap" panose="02000506040000020004" pitchFamily="2" charset="0"/>
                <a:ea typeface="+mn-ea"/>
                <a:cs typeface="+mn-cs"/>
              </a:rPr>
              <a:t>Visibility</a:t>
            </a:r>
            <a:r>
              <a:rPr lang="fr-FR" sz="2400" b="1" dirty="0">
                <a:solidFill>
                  <a:schemeClr val="tx2"/>
                </a:solidFill>
                <a:latin typeface="Asap" panose="02000506040000020004" pitchFamily="2" charset="0"/>
                <a:ea typeface="+mn-ea"/>
                <a:cs typeface="+mn-cs"/>
              </a:rPr>
              <a:t> in the </a:t>
            </a:r>
            <a:r>
              <a:rPr lang="fr-FR" sz="2400" b="1" dirty="0" err="1">
                <a:solidFill>
                  <a:schemeClr val="tx2"/>
                </a:solidFill>
                <a:latin typeface="Asap" panose="02000506040000020004" pitchFamily="2" charset="0"/>
                <a:ea typeface="+mn-ea"/>
                <a:cs typeface="+mn-cs"/>
              </a:rPr>
              <a:t>institutional</a:t>
            </a:r>
            <a:r>
              <a:rPr lang="fr-FR" sz="2400" b="1" dirty="0">
                <a:solidFill>
                  <a:schemeClr val="tx2"/>
                </a:solidFill>
                <a:latin typeface="Asap" panose="02000506040000020004" pitchFamily="2" charset="0"/>
                <a:ea typeface="+mn-ea"/>
                <a:cs typeface="+mn-cs"/>
              </a:rPr>
              <a:t> and media </a:t>
            </a:r>
            <a:r>
              <a:rPr lang="fr-FR" sz="2400" b="1" dirty="0" err="1">
                <a:solidFill>
                  <a:schemeClr val="tx2"/>
                </a:solidFill>
                <a:latin typeface="Asap" panose="02000506040000020004" pitchFamily="2" charset="0"/>
                <a:ea typeface="+mn-ea"/>
                <a:cs typeface="+mn-cs"/>
              </a:rPr>
              <a:t>spheres</a:t>
            </a:r>
            <a:endParaRPr lang="fr-FR" sz="2400" b="1" dirty="0">
              <a:solidFill>
                <a:schemeClr val="tx2"/>
              </a:solidFill>
              <a:latin typeface="Asap" panose="02000506040000020004" pitchFamily="2" charset="0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9A0A2B6-7296-6488-1F45-88A0DD948D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608" y="6003530"/>
            <a:ext cx="6908423" cy="76506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D612516-89F5-6A39-2D7D-EC9F0516AE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17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34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5283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400" b="1" dirty="0">
                <a:solidFill>
                  <a:schemeClr val="tx2"/>
                </a:solidFill>
                <a:latin typeface="Asap" panose="02000506040000020004" pitchFamily="2" charset="0"/>
                <a:cs typeface="Arial" panose="020B0604020202020204" pitchFamily="34" charset="0"/>
              </a:rPr>
              <a:t>National / European </a:t>
            </a:r>
            <a:r>
              <a:rPr lang="fr-FR" sz="2400" b="1" dirty="0" err="1">
                <a:solidFill>
                  <a:schemeClr val="tx2"/>
                </a:solidFill>
                <a:latin typeface="Asap" panose="02000506040000020004" pitchFamily="2" charset="0"/>
                <a:cs typeface="Arial" panose="020B0604020202020204" pitchFamily="34" charset="0"/>
              </a:rPr>
              <a:t>priorities</a:t>
            </a:r>
            <a:r>
              <a:rPr lang="fr-FR" sz="2400" b="1" dirty="0">
                <a:solidFill>
                  <a:schemeClr val="tx2"/>
                </a:solidFill>
                <a:latin typeface="Asap" panose="02000506040000020004" pitchFamily="2" charset="0"/>
                <a:cs typeface="Arial" panose="020B0604020202020204" pitchFamily="34" charset="0"/>
              </a:rPr>
              <a:t> :</a:t>
            </a:r>
          </a:p>
          <a:p>
            <a:pPr marL="0" indent="0">
              <a:buNone/>
            </a:pPr>
            <a:endParaRPr lang="fr-FR" sz="1100" b="1" dirty="0">
              <a:solidFill>
                <a:schemeClr val="tx2"/>
              </a:solidFill>
              <a:latin typeface="Asap" panose="02000506040000020004" pitchFamily="2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tx2"/>
                </a:solidFill>
                <a:latin typeface="Asap" panose="02000506040000020004" pitchFamily="2" charset="0"/>
                <a:cs typeface="Arial" panose="020B0604020202020204" pitchFamily="34" charset="0"/>
              </a:rPr>
              <a:t>Develop eTwinning in vocational training, in rural or remote areas</a:t>
            </a:r>
          </a:p>
          <a:p>
            <a:r>
              <a:rPr lang="en-US" sz="1600" dirty="0">
                <a:solidFill>
                  <a:schemeClr val="tx2"/>
                </a:solidFill>
                <a:latin typeface="Asap" panose="02000506040000020004" pitchFamily="2" charset="0"/>
                <a:cs typeface="Arial" panose="020B0604020202020204" pitchFamily="34" charset="0"/>
              </a:rPr>
              <a:t>Develop eTwinning in Pre-primary and primary schools, in non-linguistic subjects </a:t>
            </a:r>
          </a:p>
          <a:p>
            <a:r>
              <a:rPr lang="en-US" sz="1600" dirty="0">
                <a:solidFill>
                  <a:schemeClr val="tx2"/>
                </a:solidFill>
                <a:latin typeface="Asap" panose="02000506040000020004" pitchFamily="2" charset="0"/>
                <a:cs typeface="Arial" panose="020B0604020202020204" pitchFamily="34" charset="0"/>
              </a:rPr>
              <a:t>Train/target more multipliers: headteachers, educational advisors, inspectors, etc.</a:t>
            </a:r>
          </a:p>
          <a:p>
            <a:r>
              <a:rPr lang="en-US" sz="1600" dirty="0">
                <a:solidFill>
                  <a:schemeClr val="tx2"/>
                </a:solidFill>
                <a:latin typeface="Asap" panose="02000506040000020004" pitchFamily="2" charset="0"/>
                <a:cs typeface="Arial" panose="020B0604020202020204" pitchFamily="34" charset="0"/>
              </a:rPr>
              <a:t>Seminar for educational advisers, National training of school inspectors</a:t>
            </a:r>
          </a:p>
          <a:p>
            <a:r>
              <a:rPr lang="en-US" sz="1600" dirty="0">
                <a:solidFill>
                  <a:schemeClr val="tx2"/>
                </a:solidFill>
                <a:latin typeface="Asap" panose="02000506040000020004" pitchFamily="2" charset="0"/>
                <a:cs typeface="Arial" panose="020B0604020202020204" pitchFamily="34" charset="0"/>
              </a:rPr>
              <a:t>Presentations at the IH2EF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sap" panose="02000506040000020004" pitchFamily="2" charset="0"/>
              </a:rPr>
              <a:t>(Higher Institute in Education and Training for school leaders) </a:t>
            </a:r>
            <a:endParaRPr lang="en-US" sz="1600" dirty="0">
              <a:solidFill>
                <a:schemeClr val="tx2"/>
              </a:solidFill>
              <a:latin typeface="Asap" panose="02000506040000020004" pitchFamily="2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tx2"/>
                </a:solidFill>
                <a:latin typeface="Asap" panose="02000506040000020004" pitchFamily="2" charset="0"/>
                <a:cs typeface="Arial" panose="020B0604020202020204" pitchFamily="34" charset="0"/>
              </a:rPr>
              <a:t>Encourage and develop a school-wide approach (eTwinning School) : eTwinning School FR seminar</a:t>
            </a:r>
          </a:p>
          <a:p>
            <a:r>
              <a:rPr lang="en-US" sz="1600" dirty="0">
                <a:solidFill>
                  <a:schemeClr val="tx2"/>
                </a:solidFill>
                <a:latin typeface="Asap" panose="02000506040000020004" pitchFamily="2" charset="0"/>
                <a:cs typeface="Arial" panose="020B0604020202020204" pitchFamily="34" charset="0"/>
              </a:rPr>
              <a:t>European Thematic Conference for Managers </a:t>
            </a:r>
          </a:p>
          <a:p>
            <a:r>
              <a:rPr lang="fr-FR" sz="1600" dirty="0">
                <a:solidFill>
                  <a:schemeClr val="tx2"/>
                </a:solidFill>
                <a:latin typeface="Asap" panose="02000506040000020004" pitchFamily="2" charset="0"/>
                <a:cs typeface="Arial" panose="020B0604020202020204" pitchFamily="34" charset="0"/>
                <a:hlinkClick r:id="rId2"/>
              </a:rPr>
              <a:t>The </a:t>
            </a:r>
            <a:r>
              <a:rPr lang="fr-FR" sz="1600" dirty="0" err="1">
                <a:solidFill>
                  <a:schemeClr val="tx2"/>
                </a:solidFill>
                <a:latin typeface="Asap" panose="02000506040000020004" pitchFamily="2" charset="0"/>
                <a:cs typeface="Arial" panose="020B0604020202020204" pitchFamily="34" charset="0"/>
                <a:hlinkClick r:id="rId2"/>
              </a:rPr>
              <a:t>annual</a:t>
            </a:r>
            <a:r>
              <a:rPr lang="fr-FR" sz="1600" dirty="0">
                <a:solidFill>
                  <a:schemeClr val="tx2"/>
                </a:solidFill>
                <a:latin typeface="Asap" panose="02000506040000020004" pitchFamily="2" charset="0"/>
                <a:cs typeface="Arial" panose="020B0604020202020204" pitchFamily="34" charset="0"/>
                <a:hlinkClick r:id="rId2"/>
              </a:rPr>
              <a:t> </a:t>
            </a:r>
            <a:r>
              <a:rPr lang="fr-FR" sz="1600" dirty="0" err="1">
                <a:solidFill>
                  <a:schemeClr val="tx2"/>
                </a:solidFill>
                <a:latin typeface="Asap" panose="02000506040000020004" pitchFamily="2" charset="0"/>
                <a:cs typeface="Arial" panose="020B0604020202020204" pitchFamily="34" charset="0"/>
                <a:hlinkClick r:id="rId2"/>
              </a:rPr>
              <a:t>thematic</a:t>
            </a:r>
            <a:r>
              <a:rPr lang="fr-FR" sz="1600" dirty="0">
                <a:solidFill>
                  <a:schemeClr val="tx2"/>
                </a:solidFill>
                <a:latin typeface="Asap" panose="02000506040000020004" pitchFamily="2" charset="0"/>
                <a:cs typeface="Arial" panose="020B0604020202020204" pitchFamily="34" charset="0"/>
                <a:hlinkClick r:id="rId2"/>
              </a:rPr>
              <a:t> </a:t>
            </a:r>
            <a:r>
              <a:rPr lang="fr-FR" sz="1600" dirty="0" err="1">
                <a:solidFill>
                  <a:schemeClr val="tx2"/>
                </a:solidFill>
                <a:latin typeface="Asap" panose="02000506040000020004" pitchFamily="2" charset="0"/>
                <a:cs typeface="Arial" panose="020B0604020202020204" pitchFamily="34" charset="0"/>
                <a:hlinkClick r:id="rId2"/>
              </a:rPr>
              <a:t>year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Asap" panose="02000506040000020004" pitchFamily="2" charset="0"/>
              <a:cs typeface="Arial" panose="020B0604020202020204" pitchFamily="34" charset="0"/>
            </a:endParaRPr>
          </a:p>
          <a:p>
            <a:pPr lvl="1"/>
            <a:endParaRPr lang="fr-FR" sz="2000" dirty="0">
              <a:solidFill>
                <a:schemeClr val="tx2"/>
              </a:solidFill>
              <a:latin typeface="Asap" panose="02000506040000020004" pitchFamily="2" charset="0"/>
              <a:cs typeface="Arial" panose="020B0604020202020204" pitchFamily="34" charset="0"/>
            </a:endParaRPr>
          </a:p>
          <a:p>
            <a:pPr lvl="1"/>
            <a:endParaRPr lang="fr-FR" sz="2000" dirty="0">
              <a:solidFill>
                <a:schemeClr val="tx2"/>
              </a:solidFill>
              <a:latin typeface="Asap" panose="02000506040000020004" pitchFamily="2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FC3414D-FCD0-9B11-3D56-1FCE8291D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6092935"/>
            <a:ext cx="6908423" cy="76506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BD88392-19B9-0C6F-334C-0AC831299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7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68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009C97FC-A05D-4BA1-9396-80DD7A12B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1" y="2874403"/>
            <a:ext cx="8545794" cy="276189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fr-FR" sz="1600" i="1" dirty="0">
                <a:latin typeface="Asap" panose="02000506040000020004" pitchFamily="2" charset="0"/>
              </a:rPr>
              <a:t>The Erasmus + France / Education Formation Agency = main </a:t>
            </a:r>
            <a:r>
              <a:rPr lang="fr-FR" sz="1600" i="1" dirty="0" err="1">
                <a:latin typeface="Asap" panose="02000506040000020004" pitchFamily="2" charset="0"/>
              </a:rPr>
              <a:t>operator</a:t>
            </a:r>
            <a:r>
              <a:rPr lang="fr-FR" sz="1600" i="1" dirty="0">
                <a:latin typeface="Asap" panose="02000506040000020004" pitchFamily="2" charset="0"/>
              </a:rPr>
              <a:t> of the actions of the Erasmus+ programme</a:t>
            </a:r>
          </a:p>
          <a:p>
            <a:pPr fontAlgn="base"/>
            <a:r>
              <a:rPr lang="fr-FR" sz="1600" dirty="0">
                <a:latin typeface="Asap" panose="02000506040000020004" pitchFamily="2" charset="0"/>
              </a:rPr>
              <a:t>Agreement </a:t>
            </a:r>
            <a:r>
              <a:rPr lang="fr-FR" sz="1600" dirty="0" err="1">
                <a:latin typeface="Asap" panose="02000506040000020004" pitchFamily="2" charset="0"/>
              </a:rPr>
              <a:t>between</a:t>
            </a:r>
            <a:r>
              <a:rPr lang="fr-FR" sz="1600" dirty="0">
                <a:latin typeface="Asap" panose="02000506040000020004" pitchFamily="2" charset="0"/>
              </a:rPr>
              <a:t> Réseau Canopé and the Erasmus + France / Education Formation Agency </a:t>
            </a:r>
          </a:p>
          <a:p>
            <a:pPr fontAlgn="base"/>
            <a:r>
              <a:rPr lang="fr-FR" sz="1600" dirty="0">
                <a:latin typeface="Asap" panose="02000506040000020004" pitchFamily="2" charset="0"/>
              </a:rPr>
              <a:t>Joint </a:t>
            </a:r>
            <a:r>
              <a:rPr lang="fr-FR" sz="1600" dirty="0" err="1">
                <a:latin typeface="Asap" panose="02000506040000020004" pitchFamily="2" charset="0"/>
              </a:rPr>
              <a:t>presentations</a:t>
            </a:r>
            <a:r>
              <a:rPr lang="fr-FR" sz="1600" dirty="0">
                <a:latin typeface="Asap" panose="02000506040000020004" pitchFamily="2" charset="0"/>
              </a:rPr>
              <a:t> at the IH2EF for </a:t>
            </a:r>
            <a:r>
              <a:rPr lang="fr-FR" sz="1600" dirty="0" err="1">
                <a:latin typeface="Asap" panose="02000506040000020004" pitchFamily="2" charset="0"/>
              </a:rPr>
              <a:t>school</a:t>
            </a:r>
            <a:r>
              <a:rPr lang="fr-FR" sz="1600" dirty="0">
                <a:latin typeface="Asap" panose="02000506040000020004" pitchFamily="2" charset="0"/>
              </a:rPr>
              <a:t> leaders in training</a:t>
            </a:r>
          </a:p>
          <a:p>
            <a:pPr fontAlgn="base"/>
            <a:r>
              <a:rPr lang="fr-FR" sz="1600" dirty="0">
                <a:latin typeface="Asap" panose="02000506040000020004" pitchFamily="2" charset="0"/>
              </a:rPr>
              <a:t>Participation in </a:t>
            </a:r>
            <a:r>
              <a:rPr lang="fr-FR" sz="1600" dirty="0" err="1">
                <a:latin typeface="Asap" panose="02000506040000020004" pitchFamily="2" charset="0"/>
              </a:rPr>
              <a:t>our</a:t>
            </a:r>
            <a:r>
              <a:rPr lang="fr-FR" sz="1600" dirty="0">
                <a:latin typeface="Asap" panose="02000506040000020004" pitchFamily="2" charset="0"/>
              </a:rPr>
              <a:t> respective </a:t>
            </a:r>
            <a:r>
              <a:rPr lang="fr-FR" sz="1600" dirty="0" err="1">
                <a:latin typeface="Asap" panose="02000506040000020004" pitchFamily="2" charset="0"/>
              </a:rPr>
              <a:t>events</a:t>
            </a:r>
            <a:r>
              <a:rPr lang="fr-FR" sz="1600" dirty="0">
                <a:latin typeface="Asap" panose="02000506040000020004" pitchFamily="2" charset="0"/>
              </a:rPr>
              <a:t>: national and European eTwinning </a:t>
            </a:r>
            <a:r>
              <a:rPr lang="fr-FR" sz="1600" dirty="0" err="1">
                <a:latin typeface="Asap" panose="02000506040000020004" pitchFamily="2" charset="0"/>
              </a:rPr>
              <a:t>conferences</a:t>
            </a:r>
            <a:r>
              <a:rPr lang="fr-FR" sz="1600" dirty="0">
                <a:latin typeface="Asap" panose="02000506040000020004" pitchFamily="2" charset="0"/>
              </a:rPr>
              <a:t>, </a:t>
            </a:r>
          </a:p>
          <a:p>
            <a:pPr fontAlgn="base"/>
            <a:r>
              <a:rPr lang="fr-FR" sz="1600" dirty="0">
                <a:latin typeface="Asap" panose="02000506040000020004" pitchFamily="2" charset="0"/>
              </a:rPr>
              <a:t>Erasmus+ </a:t>
            </a:r>
            <a:r>
              <a:rPr lang="fr-FR" sz="1600" dirty="0" err="1">
                <a:latin typeface="Asap" panose="02000506040000020004" pitchFamily="2" charset="0"/>
              </a:rPr>
              <a:t>seminar</a:t>
            </a:r>
            <a:r>
              <a:rPr lang="fr-FR" sz="1600" dirty="0">
                <a:latin typeface="Asap" panose="02000506040000020004" pitchFamily="2" charset="0"/>
              </a:rPr>
              <a:t>, Erasmus+ </a:t>
            </a:r>
            <a:r>
              <a:rPr lang="fr-FR" sz="1600" dirty="0" err="1">
                <a:latin typeface="Asap" panose="02000506040000020004" pitchFamily="2" charset="0"/>
              </a:rPr>
              <a:t>seminar</a:t>
            </a:r>
            <a:r>
              <a:rPr lang="fr-FR" sz="1600" dirty="0">
                <a:latin typeface="Asap" panose="02000506040000020004" pitchFamily="2" charset="0"/>
              </a:rPr>
              <a:t> for </a:t>
            </a:r>
            <a:r>
              <a:rPr lang="fr-FR" sz="1600" dirty="0" err="1">
                <a:latin typeface="Asap" panose="02000506040000020004" pitchFamily="2" charset="0"/>
              </a:rPr>
              <a:t>apprentices</a:t>
            </a:r>
            <a:endParaRPr lang="fr-FR" sz="1600" dirty="0">
              <a:latin typeface="Asap" panose="02000506040000020004" pitchFamily="2" charset="0"/>
            </a:endParaRPr>
          </a:p>
          <a:p>
            <a:pPr fontAlgn="base"/>
            <a:r>
              <a:rPr lang="fr-FR" sz="1600" dirty="0">
                <a:latin typeface="Asap" panose="02000506040000020004" pitchFamily="2" charset="0"/>
              </a:rPr>
              <a:t>Publication: "Développer l'ouverture européenne internationale dans son établissement scolaire" </a:t>
            </a:r>
            <a:r>
              <a:rPr lang="fr-FR" sz="1600" dirty="0">
                <a:latin typeface="Asap" panose="02000506040000020004" pitchFamily="2" charset="0"/>
                <a:hlinkClick r:id="rId2"/>
              </a:rPr>
              <a:t>https://www.etwinning.fr/decouvrir/etwinning-dans-erasmus.html</a:t>
            </a:r>
            <a:r>
              <a:rPr lang="fr-FR" sz="1600" dirty="0">
                <a:latin typeface="Asap" panose="02000506040000020004" pitchFamily="2" charset="0"/>
              </a:rPr>
              <a:t> 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EDA0E99D-F5F8-47D3-B30F-E90977F8B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1" y="1584614"/>
            <a:ext cx="8617801" cy="862331"/>
          </a:xfrm>
        </p:spPr>
        <p:txBody>
          <a:bodyPr>
            <a:normAutofit/>
          </a:bodyPr>
          <a:lstStyle/>
          <a:p>
            <a:pPr lvl="0">
              <a:lnSpc>
                <a:spcPts val="3500"/>
              </a:lnSpc>
            </a:pPr>
            <a:r>
              <a:rPr lang="fr-FR" sz="24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eTwinning et Erasmus+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7EAEB89-E7ED-9B3F-C9F4-674C4D659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197" y="6063754"/>
            <a:ext cx="6908423" cy="76506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EC2FA4D-0DBE-46CF-01FF-5C8E2C160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7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103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67a2a1f7-3b19-4925-a200-fb82b514a89e}" enabled="0" method="" siteId="{67a2a1f7-3b19-4925-a200-fb82b514a89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2793</TotalTime>
  <Words>740</Words>
  <Application>Microsoft Office PowerPoint</Application>
  <PresentationFormat>Affichage à l'écran (4:3)</PresentationFormat>
  <Paragraphs>97</Paragraphs>
  <Slides>19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Abadi Extra Light</vt:lpstr>
      <vt:lpstr>Arial</vt:lpstr>
      <vt:lpstr>Arial Nova</vt:lpstr>
      <vt:lpstr>Asap</vt:lpstr>
      <vt:lpstr>Calibri</vt:lpstr>
      <vt:lpstr>Thème Office</vt:lpstr>
      <vt:lpstr>Présentation PowerPoint</vt:lpstr>
      <vt:lpstr>eTwinning in numbers and words</vt:lpstr>
      <vt:lpstr>Présentation PowerPoint</vt:lpstr>
      <vt:lpstr>Présentation PowerPoint</vt:lpstr>
      <vt:lpstr>Présentation PowerPoint</vt:lpstr>
      <vt:lpstr>Présentation PowerPoint</vt:lpstr>
      <vt:lpstr>Visibility in the institutional and media spheres</vt:lpstr>
      <vt:lpstr>Présentation PowerPoint</vt:lpstr>
      <vt:lpstr>eTwinning et Erasmus+</vt:lpstr>
      <vt:lpstr>eTwinning &amp; Erasmus+ in a video</vt:lpstr>
      <vt:lpstr>Three online spaces</vt:lpstr>
      <vt:lpstr>Présentation PowerPoint</vt:lpstr>
      <vt:lpstr>Présentation PowerPoint</vt:lpstr>
      <vt:lpstr>Présentation PowerPoint</vt:lpstr>
      <vt:lpstr>What is an eTwinning project ? 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COULARDEAU Claire</dc:creator>
  <cp:lastModifiedBy>RIOU Anthony</cp:lastModifiedBy>
  <cp:revision>157</cp:revision>
  <cp:lastPrinted>2016-04-08T07:20:45Z</cp:lastPrinted>
  <dcterms:created xsi:type="dcterms:W3CDTF">2016-03-09T13:19:30Z</dcterms:created>
  <dcterms:modified xsi:type="dcterms:W3CDTF">2023-10-26T08:34:05Z</dcterms:modified>
</cp:coreProperties>
</file>